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3" r:id="rId2"/>
  </p:sldIdLst>
  <p:sldSz cx="7775575" cy="10907713"/>
  <p:notesSz cx="6794500" cy="992505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B7"/>
    <a:srgbClr val="FFC5D8"/>
    <a:srgbClr val="663300"/>
    <a:srgbClr val="FFFFCC"/>
    <a:srgbClr val="7B9D97"/>
    <a:srgbClr val="89A7A1"/>
    <a:srgbClr val="896545"/>
    <a:srgbClr val="DD7669"/>
    <a:srgbClr val="274B29"/>
    <a:srgbClr val="394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733" y="-105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4283" cy="497976"/>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6" y="0"/>
            <a:ext cx="2944283" cy="497976"/>
          </a:xfrm>
          <a:prstGeom prst="rect">
            <a:avLst/>
          </a:prstGeom>
        </p:spPr>
        <p:txBody>
          <a:bodyPr vert="horz" lIns="91431" tIns="45715" rIns="91431" bIns="45715" rtlCol="0"/>
          <a:lstStyle>
            <a:lvl1pPr algn="r">
              <a:defRPr sz="1200"/>
            </a:lvl1pPr>
          </a:lstStyle>
          <a:p>
            <a:fld id="{70F99883-74AE-4A2C-81B7-5B86A08198C0}" type="datetimeFigureOut">
              <a:rPr kumimoji="1" lang="ja-JP" altLang="en-US" smtClean="0"/>
              <a:t>2019/11/1</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87600" cy="3351212"/>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450" y="4776431"/>
            <a:ext cx="5435600" cy="3907988"/>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7077"/>
            <a:ext cx="2944283" cy="4979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6" y="9427077"/>
            <a:ext cx="2944283" cy="497975"/>
          </a:xfrm>
          <a:prstGeom prst="rect">
            <a:avLst/>
          </a:prstGeom>
        </p:spPr>
        <p:txBody>
          <a:bodyPr vert="horz" lIns="91431" tIns="45715" rIns="91431" bIns="45715"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694A3B7E-DD21-4048-88F3-59665D8E8CDB}"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47768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7294DBB-917B-4186-A703-7409F7CF8E54}"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40309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64D20DD-EE55-4DDE-BB8B-8D151B9371C9}"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62965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75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AE7DE13-46BE-4B37-9FBB-8FA2A87D7224}"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353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8184D596-71CB-401C-BE2A-FF96587D8E95}"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4818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73FDC24-657B-46BD-9F76-F6EB56EE60B7}"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52361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3244564-11C5-49CA-A6C6-0EFA5B9EEF59}"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1879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3C5F0A-E814-4F5B-8509-4826EF6EAFAD}"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6577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9F838-D727-4C3D-981F-C91357BA9725}"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33294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578700-CC02-43A7-8D67-617F0C9B34C3}"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5450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7CF08AA-2110-42CD-8773-E3A4EF59A3C2}"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0864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581025"/>
            <a:ext cx="6705600" cy="21082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4988" y="2903538"/>
            <a:ext cx="6705600" cy="69215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988" y="10109200"/>
            <a:ext cx="1749425" cy="581025"/>
          </a:xfrm>
          <a:prstGeom prst="rect">
            <a:avLst/>
          </a:prstGeom>
        </p:spPr>
        <p:txBody>
          <a:bodyPr vert="horz" lIns="91440" tIns="45720" rIns="91440" bIns="45720" rtlCol="0" anchor="ctr"/>
          <a:lstStyle>
            <a:lvl1pPr algn="l" defTabSz="1019007" fontAlgn="auto">
              <a:spcBef>
                <a:spcPts val="0"/>
              </a:spcBef>
              <a:spcAft>
                <a:spcPts val="0"/>
              </a:spcAft>
              <a:defRPr sz="1020" smtClean="0">
                <a:solidFill>
                  <a:schemeClr val="tx1">
                    <a:tint val="75000"/>
                  </a:schemeClr>
                </a:solidFill>
                <a:latin typeface="+mn-lt"/>
                <a:ea typeface="+mn-ea"/>
              </a:defRPr>
            </a:lvl1pPr>
          </a:lstStyle>
          <a:p>
            <a:pPr>
              <a:defRPr/>
            </a:pPr>
            <a:fld id="{F884F0B2-B493-4BF7-8ECE-6909FFB28D80}" type="datetimeFigureOut">
              <a:rPr lang="en-US">
                <a:solidFill>
                  <a:prstClr val="black">
                    <a:tint val="75000"/>
                  </a:prstClr>
                </a:solidFill>
              </a:rPr>
              <a:pPr>
                <a:defRPr/>
              </a:pPr>
              <a:t>11/1/2019</a:t>
            </a:fld>
            <a:endParaRPr lang="en-US" dirty="0">
              <a:solidFill>
                <a:prstClr val="black">
                  <a:tint val="75000"/>
                </a:prstClr>
              </a:solidFill>
            </a:endParaRPr>
          </a:p>
        </p:txBody>
      </p:sp>
      <p:sp>
        <p:nvSpPr>
          <p:cNvPr id="5" name="Footer Placeholder 4"/>
          <p:cNvSpPr>
            <a:spLocks noGrp="1"/>
          </p:cNvSpPr>
          <p:nvPr>
            <p:ph type="ftr" sz="quarter" idx="3"/>
          </p:nvPr>
        </p:nvSpPr>
        <p:spPr>
          <a:xfrm>
            <a:off x="2574925" y="10109200"/>
            <a:ext cx="2625725" cy="581025"/>
          </a:xfrm>
          <a:prstGeom prst="rect">
            <a:avLst/>
          </a:prstGeom>
        </p:spPr>
        <p:txBody>
          <a:bodyPr vert="horz" lIns="91440" tIns="45720" rIns="91440" bIns="45720" rtlCol="0" anchor="ctr"/>
          <a:lstStyle>
            <a:lvl1pPr algn="ctr" defTabSz="1019007" fontAlgn="auto">
              <a:spcBef>
                <a:spcPts val="0"/>
              </a:spcBef>
              <a:spcAft>
                <a:spcPts val="0"/>
              </a:spcAft>
              <a:defRPr sz="102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5491163" y="10109200"/>
            <a:ext cx="1749425" cy="581025"/>
          </a:xfrm>
          <a:prstGeom prst="rect">
            <a:avLst/>
          </a:prstGeom>
        </p:spPr>
        <p:txBody>
          <a:bodyPr vert="horz" lIns="91440" tIns="45720" rIns="91440" bIns="45720" rtlCol="0" anchor="ctr"/>
          <a:lstStyle>
            <a:lvl1pPr algn="r" defTabSz="1019007" fontAlgn="auto">
              <a:spcBef>
                <a:spcPts val="0"/>
              </a:spcBef>
              <a:spcAft>
                <a:spcPts val="0"/>
              </a:spcAft>
              <a:defRPr sz="1020" smtClean="0">
                <a:solidFill>
                  <a:schemeClr val="tx1">
                    <a:tint val="75000"/>
                  </a:schemeClr>
                </a:solidFill>
                <a:latin typeface="+mn-lt"/>
                <a:ea typeface="+mn-ea"/>
              </a:defRPr>
            </a:lvl1pPr>
          </a:lstStyle>
          <a:p>
            <a:pPr>
              <a:defRPr/>
            </a:pPr>
            <a:fld id="{E74A00B5-3BCE-4728-91D6-CDCA4B0AE9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67077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background" descr="C:\Users\datacheck.M100\Desktop\PPT\thu-vien\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9454"/>
            <a:ext cx="7792254" cy="10937167"/>
          </a:xfrm>
          <a:prstGeom prst="rect">
            <a:avLst/>
          </a:prstGeom>
          <a:noFill/>
          <a:extLst>
            <a:ext uri="{909E8E84-426E-40DD-AFC4-6F175D3DCCD1}">
              <a14:hiddenFill xmlns:a14="http://schemas.microsoft.com/office/drawing/2010/main">
                <a:solidFill>
                  <a:srgbClr val="FFFFFF"/>
                </a:solidFill>
              </a14:hiddenFill>
            </a:ext>
          </a:extLst>
        </p:spPr>
      </p:pic>
      <p:pic>
        <p:nvPicPr>
          <p:cNvPr id="1040" name="bg-opacity" descr="C:\Users\datacheck.M100\Desktop\PPT\thu-vien\bg-opacit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17" y="114229"/>
            <a:ext cx="7567613" cy="107172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ｂｇ－left" descr="C:\Users\datacheck.M100\Desktop\PPT\thu-vien\bg-left-top.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367" y="200654"/>
            <a:ext cx="2995613" cy="40417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bg-right" descr="C:\Users\datacheck.M100\Desktop\PPT\thu-vien\bg-righ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7645" y="206652"/>
            <a:ext cx="4271984" cy="2044703"/>
          </a:xfrm>
          <a:prstGeom prst="rect">
            <a:avLst/>
          </a:prstGeom>
          <a:noFill/>
          <a:extLst>
            <a:ext uri="{909E8E84-426E-40DD-AFC4-6F175D3DCCD1}">
              <a14:hiddenFill xmlns:a14="http://schemas.microsoft.com/office/drawing/2010/main">
                <a:solidFill>
                  <a:srgbClr val="FFFFFF"/>
                </a:solidFill>
              </a14:hiddenFill>
            </a:ext>
          </a:extLst>
        </p:spPr>
      </p:pic>
      <p:sp>
        <p:nvSpPr>
          <p:cNvPr id="12" name="4-11"/>
          <p:cNvSpPr txBox="1"/>
          <p:nvPr/>
        </p:nvSpPr>
        <p:spPr>
          <a:xfrm>
            <a:off x="393309" y="237805"/>
            <a:ext cx="2583544" cy="1200329"/>
          </a:xfrm>
          <a:prstGeom prst="rect">
            <a:avLst/>
          </a:prstGeom>
          <a:noFill/>
        </p:spPr>
        <p:txBody>
          <a:bodyPr wrap="square" rtlCol="0">
            <a:spAutoFit/>
          </a:bodyPr>
          <a:lstStyle/>
          <a:p>
            <a:r>
              <a:rPr lang="ja-JP" altLang="en-US" sz="3600" b="1" dirty="0" smtClean="0">
                <a:solidFill>
                  <a:schemeClr val="bg1"/>
                </a:solidFill>
                <a:effectLst>
                  <a:outerShdw blurRad="76200" dist="63500" dir="2700000" algn="tl" rotWithShape="0">
                    <a:srgbClr val="84560C">
                      <a:alpha val="40000"/>
                    </a:srgbClr>
                  </a:outerShdw>
                </a:effectLst>
                <a:latin typeface="Stencil Std" pitchFamily="82" charset="0"/>
              </a:rPr>
              <a:t>ボランティア大募集</a:t>
            </a:r>
            <a:endParaRPr lang="ja-JP" altLang="en-US" sz="3600" b="1" dirty="0">
              <a:solidFill>
                <a:schemeClr val="bg1"/>
              </a:solidFill>
              <a:effectLst>
                <a:outerShdw blurRad="76200" dist="63500" dir="2700000" algn="tl" rotWithShape="0">
                  <a:srgbClr val="84560C">
                    <a:alpha val="40000"/>
                  </a:srgbClr>
                </a:outerShdw>
              </a:effectLst>
              <a:latin typeface="HG明朝E" pitchFamily="17" charset="-128"/>
              <a:ea typeface="HG明朝E" pitchFamily="17" charset="-128"/>
            </a:endParaRPr>
          </a:p>
        </p:txBody>
      </p:sp>
      <p:pic>
        <p:nvPicPr>
          <p:cNvPr id="1037" name="bg-food" descr="C:\Users\datacheck.M100\Desktop\PPT\thu-vien\bg-foo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312" y="4302211"/>
            <a:ext cx="3689325" cy="1942707"/>
          </a:xfrm>
          <a:prstGeom prst="rect">
            <a:avLst/>
          </a:prstGeom>
          <a:noFill/>
          <a:extLst>
            <a:ext uri="{909E8E84-426E-40DD-AFC4-6F175D3DCCD1}">
              <a14:hiddenFill xmlns:a14="http://schemas.microsoft.com/office/drawing/2010/main">
                <a:solidFill>
                  <a:srgbClr val="FFFFFF"/>
                </a:solidFill>
              </a14:hiddenFill>
            </a:ext>
          </a:extLst>
        </p:spPr>
      </p:pic>
      <p:pic>
        <p:nvPicPr>
          <p:cNvPr id="42" name="bg-food" descr="C:\Users\datacheck.M100\Desktop\PPT\thu-vien\bg-foo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9663" y="4324904"/>
            <a:ext cx="3721445" cy="1942707"/>
          </a:xfrm>
          <a:prstGeom prst="rect">
            <a:avLst/>
          </a:prstGeom>
          <a:noFill/>
          <a:extLst>
            <a:ext uri="{909E8E84-426E-40DD-AFC4-6F175D3DCCD1}">
              <a14:hiddenFill xmlns:a14="http://schemas.microsoft.com/office/drawing/2010/main">
                <a:solidFill>
                  <a:srgbClr val="FFFFFF"/>
                </a:solidFill>
              </a14:hiddenFill>
            </a:ext>
          </a:extLst>
        </p:spPr>
      </p:pic>
      <p:sp>
        <p:nvSpPr>
          <p:cNvPr id="47" name="under-price"/>
          <p:cNvSpPr txBox="1"/>
          <p:nvPr/>
        </p:nvSpPr>
        <p:spPr>
          <a:xfrm>
            <a:off x="1848239" y="5164980"/>
            <a:ext cx="738960" cy="246221"/>
          </a:xfrm>
          <a:prstGeom prst="rect">
            <a:avLst/>
          </a:prstGeom>
          <a:noFill/>
        </p:spPr>
        <p:txBody>
          <a:bodyPr wrap="square" rtlCol="0">
            <a:spAutoFit/>
          </a:bodyPr>
          <a:lstStyle/>
          <a:p>
            <a:r>
              <a:rPr lang="ja-JP" altLang="en-US" sz="1000" dirty="0" smtClean="0">
                <a:solidFill>
                  <a:srgbClr val="A35409"/>
                </a:solidFill>
              </a:rPr>
              <a:t>その</a:t>
            </a:r>
            <a:r>
              <a:rPr lang="ja-JP" altLang="en-US" sz="1000" dirty="0">
                <a:solidFill>
                  <a:srgbClr val="A35409"/>
                </a:solidFill>
              </a:rPr>
              <a:t>他</a:t>
            </a:r>
          </a:p>
        </p:txBody>
      </p:sp>
      <p:pic>
        <p:nvPicPr>
          <p:cNvPr id="48" name="bg-food" descr="C:\Users\datacheck.M100\Desktop\PPT\thu-vien\bg-foo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047" y="6484559"/>
            <a:ext cx="3650479" cy="1942707"/>
          </a:xfrm>
          <a:prstGeom prst="rect">
            <a:avLst/>
          </a:prstGeom>
          <a:noFill/>
          <a:extLst>
            <a:ext uri="{909E8E84-426E-40DD-AFC4-6F175D3DCCD1}">
              <a14:hiddenFill xmlns:a14="http://schemas.microsoft.com/office/drawing/2010/main">
                <a:solidFill>
                  <a:srgbClr val="FFFFFF"/>
                </a:solidFill>
              </a14:hiddenFill>
            </a:ext>
          </a:extLst>
        </p:spPr>
      </p:pic>
      <p:pic>
        <p:nvPicPr>
          <p:cNvPr id="54" name="bg-food" descr="C:\Users\datacheck.M100\Desktop\PPT\thu-vien\bg-foo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9662" y="6489221"/>
            <a:ext cx="3721445" cy="1942707"/>
          </a:xfrm>
          <a:prstGeom prst="rect">
            <a:avLst/>
          </a:prstGeom>
          <a:noFill/>
          <a:extLst>
            <a:ext uri="{909E8E84-426E-40DD-AFC4-6F175D3DCCD1}">
              <a14:hiddenFill xmlns:a14="http://schemas.microsoft.com/office/drawing/2010/main">
                <a:solidFill>
                  <a:srgbClr val="FFFFFF"/>
                </a:solidFill>
              </a14:hiddenFill>
            </a:ext>
          </a:extLst>
        </p:spPr>
      </p:pic>
      <p:pic>
        <p:nvPicPr>
          <p:cNvPr id="60" name="bg-food" descr="C:\Users\datacheck.M100\Desktop\PPT\thu-vien\bg-foo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138" y="8660074"/>
            <a:ext cx="3689325" cy="1942707"/>
          </a:xfrm>
          <a:prstGeom prst="rect">
            <a:avLst/>
          </a:prstGeom>
          <a:noFill/>
          <a:extLst>
            <a:ext uri="{909E8E84-426E-40DD-AFC4-6F175D3DCCD1}">
              <a14:hiddenFill xmlns:a14="http://schemas.microsoft.com/office/drawing/2010/main">
                <a:solidFill>
                  <a:srgbClr val="FFFFFF"/>
                </a:solidFill>
              </a14:hiddenFill>
            </a:ext>
          </a:extLst>
        </p:spPr>
      </p:pic>
      <p:pic>
        <p:nvPicPr>
          <p:cNvPr id="66" name="bg-food" descr="C:\Users\datacheck.M100\Desktop\PPT\thu-vien\bg-foo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2488" y="8665109"/>
            <a:ext cx="3721445" cy="194270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77154" y="4386233"/>
            <a:ext cx="1460874" cy="1729334"/>
          </a:xfrm>
          <a:prstGeom prst="rect">
            <a:avLst/>
          </a:prstGeom>
          <a:solidFill>
            <a:srgbClr val="B97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Rectangle 66"/>
          <p:cNvSpPr/>
          <p:nvPr/>
        </p:nvSpPr>
        <p:spPr>
          <a:xfrm>
            <a:off x="4021795" y="4383823"/>
            <a:ext cx="1460874" cy="1729334"/>
          </a:xfrm>
          <a:prstGeom prst="rect">
            <a:avLst/>
          </a:prstGeom>
          <a:solidFill>
            <a:srgbClr val="B97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Rectangle 72"/>
          <p:cNvSpPr/>
          <p:nvPr/>
        </p:nvSpPr>
        <p:spPr>
          <a:xfrm>
            <a:off x="311897" y="6557879"/>
            <a:ext cx="1460874" cy="1729334"/>
          </a:xfrm>
          <a:prstGeom prst="rect">
            <a:avLst/>
          </a:prstGeom>
          <a:solidFill>
            <a:srgbClr val="B97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Rectangle 73"/>
          <p:cNvSpPr/>
          <p:nvPr/>
        </p:nvSpPr>
        <p:spPr>
          <a:xfrm>
            <a:off x="4021795" y="6553738"/>
            <a:ext cx="1460874" cy="1729334"/>
          </a:xfrm>
          <a:prstGeom prst="rect">
            <a:avLst/>
          </a:prstGeom>
          <a:solidFill>
            <a:srgbClr val="B97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Rectangle 74"/>
          <p:cNvSpPr/>
          <p:nvPr/>
        </p:nvSpPr>
        <p:spPr>
          <a:xfrm>
            <a:off x="321022" y="8724028"/>
            <a:ext cx="1460874" cy="1729334"/>
          </a:xfrm>
          <a:prstGeom prst="rect">
            <a:avLst/>
          </a:prstGeom>
          <a:solidFill>
            <a:srgbClr val="B97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Rectangle 75"/>
          <p:cNvSpPr/>
          <p:nvPr/>
        </p:nvSpPr>
        <p:spPr>
          <a:xfrm>
            <a:off x="4021795" y="8729626"/>
            <a:ext cx="1460874" cy="1729334"/>
          </a:xfrm>
          <a:prstGeom prst="rect">
            <a:avLst/>
          </a:prstGeom>
          <a:solidFill>
            <a:srgbClr val="B97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name-food"/>
          <p:cNvSpPr txBox="1"/>
          <p:nvPr/>
        </p:nvSpPr>
        <p:spPr>
          <a:xfrm>
            <a:off x="406410" y="4612443"/>
            <a:ext cx="1190560" cy="615553"/>
          </a:xfrm>
          <a:prstGeom prst="rect">
            <a:avLst/>
          </a:prstGeom>
          <a:noFill/>
        </p:spPr>
        <p:txBody>
          <a:bodyPr wrap="square" rtlCol="0">
            <a:spAutoFit/>
          </a:bodyPr>
          <a:lstStyle/>
          <a:p>
            <a:r>
              <a:rPr lang="ja-JP" altLang="en-US" sz="1700" b="1" dirty="0">
                <a:solidFill>
                  <a:schemeClr val="bg1"/>
                </a:solidFill>
              </a:rPr>
              <a:t>クリスマス</a:t>
            </a:r>
            <a:r>
              <a:rPr lang="ja-JP" altLang="en-US" sz="1700" b="1" dirty="0" smtClean="0">
                <a:solidFill>
                  <a:schemeClr val="bg1"/>
                </a:solidFill>
              </a:rPr>
              <a:t>のサンタ役</a:t>
            </a:r>
            <a:endParaRPr kumimoji="1" lang="ja-JP" altLang="en-US" sz="1700" b="1" dirty="0">
              <a:solidFill>
                <a:schemeClr val="bg1"/>
              </a:solidFill>
            </a:endParaRPr>
          </a:p>
        </p:txBody>
      </p:sp>
      <p:sp>
        <p:nvSpPr>
          <p:cNvPr id="61" name="name-food"/>
          <p:cNvSpPr txBox="1"/>
          <p:nvPr/>
        </p:nvSpPr>
        <p:spPr>
          <a:xfrm>
            <a:off x="1834531" y="4493761"/>
            <a:ext cx="2143536" cy="677108"/>
          </a:xfrm>
          <a:prstGeom prst="rect">
            <a:avLst/>
          </a:prstGeom>
          <a:noFill/>
        </p:spPr>
        <p:txBody>
          <a:bodyPr wrap="none" rtlCol="0">
            <a:spAutoFit/>
          </a:bodyPr>
          <a:lstStyle/>
          <a:p>
            <a:r>
              <a:rPr lang="ja-JP" altLang="en-US" sz="1400" b="1" dirty="0">
                <a:solidFill>
                  <a:srgbClr val="A35409"/>
                </a:solidFill>
              </a:rPr>
              <a:t>くり</a:t>
            </a:r>
            <a:r>
              <a:rPr lang="ja-JP" altLang="en-US" sz="1400" b="1" dirty="0" smtClean="0">
                <a:solidFill>
                  <a:srgbClr val="A35409"/>
                </a:solidFill>
              </a:rPr>
              <a:t>のおうち保育園</a:t>
            </a:r>
            <a:endParaRPr lang="en-US" altLang="ja-JP" sz="1400" b="1" dirty="0" smtClean="0">
              <a:solidFill>
                <a:srgbClr val="A35409"/>
              </a:solidFill>
            </a:endParaRPr>
          </a:p>
          <a:p>
            <a:r>
              <a:rPr kumimoji="1" lang="en-US" altLang="ja-JP" sz="1400" dirty="0" smtClean="0">
                <a:solidFill>
                  <a:srgbClr val="A35409"/>
                </a:solidFill>
              </a:rPr>
              <a:t>(</a:t>
            </a:r>
            <a:r>
              <a:rPr kumimoji="1" lang="ja-JP" altLang="en-US" sz="1400" dirty="0" smtClean="0">
                <a:solidFill>
                  <a:srgbClr val="A35409"/>
                </a:solidFill>
              </a:rPr>
              <a:t>倉敷市栗坂</a:t>
            </a:r>
            <a:r>
              <a:rPr kumimoji="1" lang="en-US" altLang="ja-JP" sz="1400" dirty="0" smtClean="0">
                <a:solidFill>
                  <a:srgbClr val="A35409"/>
                </a:solidFill>
              </a:rPr>
              <a:t>11-1</a:t>
            </a:r>
            <a:r>
              <a:rPr kumimoji="1" lang="ja-JP" altLang="en-US" sz="1400" dirty="0" smtClean="0">
                <a:solidFill>
                  <a:srgbClr val="A35409"/>
                </a:solidFill>
              </a:rPr>
              <a:t>）</a:t>
            </a:r>
            <a:endParaRPr kumimoji="1" lang="en-US" altLang="ja-JP" sz="1400" dirty="0" smtClean="0">
              <a:solidFill>
                <a:srgbClr val="A35409"/>
              </a:solidFill>
            </a:endParaRPr>
          </a:p>
          <a:p>
            <a:r>
              <a:rPr lang="ja-JP" altLang="en-US" sz="1000" dirty="0" smtClean="0">
                <a:solidFill>
                  <a:srgbClr val="A35409"/>
                </a:solidFill>
              </a:rPr>
              <a:t>連絡先：０８６－４４１－５６０５</a:t>
            </a:r>
            <a:r>
              <a:rPr lang="en-US" altLang="ja-JP" sz="1000" dirty="0" smtClean="0">
                <a:solidFill>
                  <a:srgbClr val="A35409"/>
                </a:solidFill>
              </a:rPr>
              <a:t>(</a:t>
            </a:r>
            <a:r>
              <a:rPr lang="ja-JP" altLang="en-US" sz="1000" dirty="0" smtClean="0">
                <a:solidFill>
                  <a:srgbClr val="A35409"/>
                </a:solidFill>
              </a:rPr>
              <a:t>田口）</a:t>
            </a:r>
            <a:endParaRPr kumimoji="1" lang="ja-JP" altLang="en-US" sz="1000" dirty="0">
              <a:solidFill>
                <a:srgbClr val="A35409"/>
              </a:solidFill>
            </a:endParaRPr>
          </a:p>
        </p:txBody>
      </p:sp>
      <p:sp>
        <p:nvSpPr>
          <p:cNvPr id="79" name="name-food"/>
          <p:cNvSpPr txBox="1"/>
          <p:nvPr/>
        </p:nvSpPr>
        <p:spPr>
          <a:xfrm>
            <a:off x="403720" y="5353951"/>
            <a:ext cx="1064715" cy="584775"/>
          </a:xfrm>
          <a:prstGeom prst="rect">
            <a:avLst/>
          </a:prstGeom>
          <a:noFill/>
        </p:spPr>
        <p:txBody>
          <a:bodyPr wrap="none" rtlCol="0">
            <a:spAutoFit/>
          </a:bodyPr>
          <a:lstStyle>
            <a:defPPr>
              <a:defRPr lang="ja-JP"/>
            </a:defPPr>
            <a:lvl1pPr>
              <a:defRPr sz="1700" b="1">
                <a:solidFill>
                  <a:srgbClr val="A35409"/>
                </a:solidFill>
              </a:defRPr>
            </a:lvl1pPr>
          </a:lstStyle>
          <a:p>
            <a:r>
              <a:rPr lang="en-US" altLang="ja-JP" sz="1600" dirty="0" smtClean="0">
                <a:solidFill>
                  <a:schemeClr val="bg1"/>
                </a:solidFill>
              </a:rPr>
              <a:t>12/24(</a:t>
            </a:r>
            <a:r>
              <a:rPr lang="ja-JP" altLang="en-US" sz="1600" dirty="0" smtClean="0">
                <a:solidFill>
                  <a:schemeClr val="bg1"/>
                </a:solidFill>
              </a:rPr>
              <a:t>火）</a:t>
            </a:r>
            <a:endParaRPr lang="en-US" altLang="ja-JP" sz="1600" dirty="0" smtClean="0">
              <a:solidFill>
                <a:schemeClr val="bg1"/>
              </a:solidFill>
            </a:endParaRPr>
          </a:p>
          <a:p>
            <a:r>
              <a:rPr lang="ja-JP" altLang="en-US" sz="1600" dirty="0" smtClean="0">
                <a:solidFill>
                  <a:schemeClr val="bg1"/>
                </a:solidFill>
              </a:rPr>
              <a:t>午前</a:t>
            </a:r>
            <a:endParaRPr lang="ja-JP" altLang="en-US" sz="1600" dirty="0">
              <a:solidFill>
                <a:schemeClr val="bg1"/>
              </a:solidFill>
            </a:endParaRPr>
          </a:p>
        </p:txBody>
      </p:sp>
      <p:sp>
        <p:nvSpPr>
          <p:cNvPr id="80" name="under-price"/>
          <p:cNvSpPr txBox="1"/>
          <p:nvPr/>
        </p:nvSpPr>
        <p:spPr>
          <a:xfrm>
            <a:off x="386384" y="4447322"/>
            <a:ext cx="620155" cy="246221"/>
          </a:xfrm>
          <a:prstGeom prst="rect">
            <a:avLst/>
          </a:prstGeom>
          <a:noFill/>
        </p:spPr>
        <p:txBody>
          <a:bodyPr wrap="square" rtlCol="0">
            <a:spAutoFit/>
          </a:bodyPr>
          <a:lstStyle/>
          <a:p>
            <a:r>
              <a:rPr lang="ja-JP" altLang="en-US" sz="1000" dirty="0">
                <a:solidFill>
                  <a:schemeClr val="bg1"/>
                </a:solidFill>
              </a:rPr>
              <a:t>内容</a:t>
            </a:r>
          </a:p>
        </p:txBody>
      </p:sp>
      <p:sp>
        <p:nvSpPr>
          <p:cNvPr id="81" name="under-price"/>
          <p:cNvSpPr txBox="1"/>
          <p:nvPr/>
        </p:nvSpPr>
        <p:spPr>
          <a:xfrm>
            <a:off x="355984" y="5211009"/>
            <a:ext cx="497466" cy="246221"/>
          </a:xfrm>
          <a:prstGeom prst="rect">
            <a:avLst/>
          </a:prstGeom>
          <a:noFill/>
        </p:spPr>
        <p:txBody>
          <a:bodyPr wrap="square" rtlCol="0">
            <a:spAutoFit/>
          </a:bodyPr>
          <a:lstStyle/>
          <a:p>
            <a:r>
              <a:rPr lang="ja-JP" altLang="en-US" sz="1000" dirty="0">
                <a:solidFill>
                  <a:schemeClr val="bg1"/>
                </a:solidFill>
              </a:rPr>
              <a:t>日時</a:t>
            </a:r>
          </a:p>
        </p:txBody>
      </p:sp>
      <p:sp>
        <p:nvSpPr>
          <p:cNvPr id="3" name="円/楕円 2"/>
          <p:cNvSpPr/>
          <p:nvPr/>
        </p:nvSpPr>
        <p:spPr>
          <a:xfrm>
            <a:off x="832181" y="4408586"/>
            <a:ext cx="825184" cy="231180"/>
          </a:xfrm>
          <a:prstGeom prst="ellipse">
            <a:avLst/>
          </a:prstGeom>
          <a:solidFill>
            <a:srgbClr val="FF93B7"/>
          </a:solidFill>
          <a:ln>
            <a:solidFill>
              <a:srgbClr val="FF93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イベント</a:t>
            </a:r>
            <a:endParaRPr kumimoji="1" lang="ja-JP" altLang="en-US" sz="900" b="1" dirty="0"/>
          </a:p>
        </p:txBody>
      </p:sp>
      <p:sp>
        <p:nvSpPr>
          <p:cNvPr id="83" name="under-price"/>
          <p:cNvSpPr txBox="1"/>
          <p:nvPr/>
        </p:nvSpPr>
        <p:spPr>
          <a:xfrm>
            <a:off x="1883356" y="4320086"/>
            <a:ext cx="504070" cy="246221"/>
          </a:xfrm>
          <a:prstGeom prst="rect">
            <a:avLst/>
          </a:prstGeom>
          <a:noFill/>
        </p:spPr>
        <p:txBody>
          <a:bodyPr wrap="square" rtlCol="0">
            <a:spAutoFit/>
          </a:bodyPr>
          <a:lstStyle/>
          <a:p>
            <a:r>
              <a:rPr lang="ja-JP" altLang="en-US" sz="1000" dirty="0">
                <a:solidFill>
                  <a:srgbClr val="A35409"/>
                </a:solidFill>
              </a:rPr>
              <a:t>場所</a:t>
            </a:r>
          </a:p>
        </p:txBody>
      </p:sp>
      <p:sp>
        <p:nvSpPr>
          <p:cNvPr id="84" name="name-food"/>
          <p:cNvSpPr txBox="1"/>
          <p:nvPr/>
        </p:nvSpPr>
        <p:spPr>
          <a:xfrm>
            <a:off x="1829313" y="5331863"/>
            <a:ext cx="1956699" cy="830997"/>
          </a:xfrm>
          <a:prstGeom prst="rect">
            <a:avLst/>
          </a:prstGeom>
          <a:noFill/>
        </p:spPr>
        <p:txBody>
          <a:bodyPr wrap="square" rtlCol="0">
            <a:spAutoFit/>
          </a:bodyPr>
          <a:lstStyle/>
          <a:p>
            <a:r>
              <a:rPr lang="ja-JP" altLang="en-US" sz="1200" dirty="0">
                <a:solidFill>
                  <a:srgbClr val="A35409"/>
                </a:solidFill>
              </a:rPr>
              <a:t>詳細</a:t>
            </a:r>
            <a:r>
              <a:rPr lang="ja-JP" altLang="en-US" sz="1200" dirty="0" smtClean="0">
                <a:solidFill>
                  <a:srgbClr val="A35409"/>
                </a:solidFill>
              </a:rPr>
              <a:t>は、決定後、相談。</a:t>
            </a:r>
            <a:endParaRPr lang="en-US" altLang="ja-JP" sz="1200" dirty="0" smtClean="0">
              <a:solidFill>
                <a:srgbClr val="A35409"/>
              </a:solidFill>
            </a:endParaRPr>
          </a:p>
          <a:p>
            <a:r>
              <a:rPr kumimoji="1" lang="ja-JP" altLang="en-US" sz="1200" dirty="0">
                <a:solidFill>
                  <a:srgbClr val="A35409"/>
                </a:solidFill>
              </a:rPr>
              <a:t>駐車場</a:t>
            </a:r>
            <a:r>
              <a:rPr kumimoji="1" lang="ja-JP" altLang="en-US" sz="1200" dirty="0" smtClean="0">
                <a:solidFill>
                  <a:srgbClr val="A35409"/>
                </a:solidFill>
              </a:rPr>
              <a:t>は、くりのおうち保育園がある敷地内へ停めて下さい。</a:t>
            </a:r>
            <a:endParaRPr kumimoji="1" lang="ja-JP" altLang="en-US" sz="1200" dirty="0">
              <a:solidFill>
                <a:srgbClr val="A35409"/>
              </a:solidFill>
            </a:endParaRPr>
          </a:p>
        </p:txBody>
      </p:sp>
      <p:sp>
        <p:nvSpPr>
          <p:cNvPr id="85" name="under-price"/>
          <p:cNvSpPr txBox="1"/>
          <p:nvPr/>
        </p:nvSpPr>
        <p:spPr>
          <a:xfrm>
            <a:off x="-2574183" y="6296401"/>
            <a:ext cx="1756575" cy="400110"/>
          </a:xfrm>
          <a:prstGeom prst="rect">
            <a:avLst/>
          </a:prstGeom>
          <a:noFill/>
        </p:spPr>
        <p:txBody>
          <a:bodyPr wrap="square" rtlCol="0">
            <a:spAutoFit/>
          </a:bodyPr>
          <a:lstStyle/>
          <a:p>
            <a:r>
              <a:rPr lang="ja-JP" altLang="en-US" sz="1000" dirty="0" smtClean="0">
                <a:solidFill>
                  <a:schemeClr val="bg1"/>
                </a:solidFill>
              </a:rPr>
              <a:t>連絡先：</a:t>
            </a:r>
            <a:r>
              <a:rPr lang="en-US" altLang="ja-JP" sz="1000" dirty="0" smtClean="0">
                <a:solidFill>
                  <a:schemeClr val="bg1"/>
                </a:solidFill>
                <a:latin typeface="+mn-ea"/>
              </a:rPr>
              <a:t>086</a:t>
            </a:r>
            <a:r>
              <a:rPr lang="ja-JP" altLang="en-US" sz="1000" dirty="0" smtClean="0">
                <a:solidFill>
                  <a:schemeClr val="bg1"/>
                </a:solidFill>
                <a:latin typeface="+mn-ea"/>
              </a:rPr>
              <a:t>－</a:t>
            </a:r>
            <a:r>
              <a:rPr lang="en-US" altLang="ja-JP" sz="1000" dirty="0" smtClean="0">
                <a:solidFill>
                  <a:schemeClr val="bg1"/>
                </a:solidFill>
                <a:latin typeface="+mn-ea"/>
              </a:rPr>
              <a:t>441-5601</a:t>
            </a:r>
          </a:p>
          <a:p>
            <a:r>
              <a:rPr lang="en-US" altLang="ja-JP" sz="1000" dirty="0" smtClean="0">
                <a:solidFill>
                  <a:schemeClr val="bg1"/>
                </a:solidFill>
              </a:rPr>
              <a:t>(</a:t>
            </a:r>
            <a:r>
              <a:rPr lang="ja-JP" altLang="en-US" sz="1000" dirty="0">
                <a:solidFill>
                  <a:schemeClr val="bg1"/>
                </a:solidFill>
              </a:rPr>
              <a:t>担当：田口）</a:t>
            </a:r>
          </a:p>
        </p:txBody>
      </p:sp>
      <p:sp>
        <p:nvSpPr>
          <p:cNvPr id="86" name="円/楕円 85"/>
          <p:cNvSpPr/>
          <p:nvPr/>
        </p:nvSpPr>
        <p:spPr>
          <a:xfrm>
            <a:off x="4591019" y="4404970"/>
            <a:ext cx="825184" cy="2311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定期</a:t>
            </a:r>
            <a:endParaRPr kumimoji="1" lang="ja-JP" altLang="en-US" sz="900" b="1" dirty="0"/>
          </a:p>
        </p:txBody>
      </p:sp>
      <p:sp>
        <p:nvSpPr>
          <p:cNvPr id="87" name="under-price"/>
          <p:cNvSpPr txBox="1"/>
          <p:nvPr/>
        </p:nvSpPr>
        <p:spPr>
          <a:xfrm>
            <a:off x="4157182" y="4442536"/>
            <a:ext cx="620155" cy="246221"/>
          </a:xfrm>
          <a:prstGeom prst="rect">
            <a:avLst/>
          </a:prstGeom>
          <a:noFill/>
        </p:spPr>
        <p:txBody>
          <a:bodyPr wrap="square" rtlCol="0">
            <a:spAutoFit/>
          </a:bodyPr>
          <a:lstStyle/>
          <a:p>
            <a:r>
              <a:rPr lang="ja-JP" altLang="en-US" sz="1000" dirty="0">
                <a:solidFill>
                  <a:schemeClr val="bg1"/>
                </a:solidFill>
              </a:rPr>
              <a:t>内容</a:t>
            </a:r>
          </a:p>
        </p:txBody>
      </p:sp>
      <p:sp>
        <p:nvSpPr>
          <p:cNvPr id="88" name="name-food"/>
          <p:cNvSpPr txBox="1"/>
          <p:nvPr/>
        </p:nvSpPr>
        <p:spPr>
          <a:xfrm>
            <a:off x="4083163" y="4712643"/>
            <a:ext cx="1500950" cy="353943"/>
          </a:xfrm>
          <a:prstGeom prst="rect">
            <a:avLst/>
          </a:prstGeom>
          <a:noFill/>
        </p:spPr>
        <p:txBody>
          <a:bodyPr wrap="square" rtlCol="0">
            <a:spAutoFit/>
          </a:bodyPr>
          <a:lstStyle/>
          <a:p>
            <a:r>
              <a:rPr lang="ja-JP" altLang="en-US" sz="1700" b="1" dirty="0">
                <a:solidFill>
                  <a:schemeClr val="bg1"/>
                </a:solidFill>
              </a:rPr>
              <a:t>子</a:t>
            </a:r>
            <a:r>
              <a:rPr lang="ja-JP" altLang="en-US" sz="1700" b="1" dirty="0" smtClean="0">
                <a:solidFill>
                  <a:schemeClr val="bg1"/>
                </a:solidFill>
              </a:rPr>
              <a:t>どもと遊ぶ</a:t>
            </a:r>
            <a:endParaRPr kumimoji="1" lang="ja-JP" altLang="en-US" sz="1700" b="1" dirty="0">
              <a:solidFill>
                <a:schemeClr val="bg1"/>
              </a:solidFill>
            </a:endParaRPr>
          </a:p>
        </p:txBody>
      </p:sp>
      <p:sp>
        <p:nvSpPr>
          <p:cNvPr id="89" name="under-price"/>
          <p:cNvSpPr txBox="1"/>
          <p:nvPr/>
        </p:nvSpPr>
        <p:spPr>
          <a:xfrm>
            <a:off x="4170253" y="5115472"/>
            <a:ext cx="497466" cy="246221"/>
          </a:xfrm>
          <a:prstGeom prst="rect">
            <a:avLst/>
          </a:prstGeom>
          <a:noFill/>
        </p:spPr>
        <p:txBody>
          <a:bodyPr wrap="square" rtlCol="0">
            <a:spAutoFit/>
          </a:bodyPr>
          <a:lstStyle/>
          <a:p>
            <a:r>
              <a:rPr lang="ja-JP" altLang="en-US" sz="1000" dirty="0">
                <a:solidFill>
                  <a:schemeClr val="bg1"/>
                </a:solidFill>
              </a:rPr>
              <a:t>日時</a:t>
            </a:r>
          </a:p>
        </p:txBody>
      </p:sp>
      <p:sp>
        <p:nvSpPr>
          <p:cNvPr id="90" name="name-food"/>
          <p:cNvSpPr txBox="1"/>
          <p:nvPr/>
        </p:nvSpPr>
        <p:spPr>
          <a:xfrm>
            <a:off x="4153285" y="5278770"/>
            <a:ext cx="1300356" cy="769441"/>
          </a:xfrm>
          <a:prstGeom prst="rect">
            <a:avLst/>
          </a:prstGeom>
          <a:noFill/>
        </p:spPr>
        <p:txBody>
          <a:bodyPr wrap="none" rtlCol="0">
            <a:spAutoFit/>
          </a:bodyPr>
          <a:lstStyle>
            <a:defPPr>
              <a:defRPr lang="ja-JP"/>
            </a:defPPr>
            <a:lvl1pPr>
              <a:defRPr sz="1700" b="1">
                <a:solidFill>
                  <a:srgbClr val="A35409"/>
                </a:solidFill>
              </a:defRPr>
            </a:lvl1pPr>
          </a:lstStyle>
          <a:p>
            <a:r>
              <a:rPr lang="ja-JP" altLang="en-US" dirty="0" smtClean="0">
                <a:solidFill>
                  <a:schemeClr val="bg1"/>
                </a:solidFill>
              </a:rPr>
              <a:t>月～金</a:t>
            </a:r>
            <a:endParaRPr lang="en-US" altLang="ja-JP" dirty="0" smtClean="0">
              <a:solidFill>
                <a:schemeClr val="bg1"/>
              </a:solidFill>
            </a:endParaRPr>
          </a:p>
          <a:p>
            <a:r>
              <a:rPr lang="en-US" altLang="ja-JP" dirty="0" smtClean="0">
                <a:solidFill>
                  <a:schemeClr val="bg1"/>
                </a:solidFill>
              </a:rPr>
              <a:t>9:00</a:t>
            </a:r>
            <a:r>
              <a:rPr lang="ja-JP" altLang="en-US" dirty="0" smtClean="0">
                <a:solidFill>
                  <a:schemeClr val="bg1"/>
                </a:solidFill>
              </a:rPr>
              <a:t>～</a:t>
            </a:r>
            <a:r>
              <a:rPr lang="en-US" altLang="ja-JP" dirty="0" smtClean="0">
                <a:solidFill>
                  <a:schemeClr val="bg1"/>
                </a:solidFill>
              </a:rPr>
              <a:t>16:00</a:t>
            </a:r>
          </a:p>
          <a:p>
            <a:r>
              <a:rPr lang="ja-JP" altLang="en-US" sz="1000" dirty="0">
                <a:solidFill>
                  <a:schemeClr val="bg1"/>
                </a:solidFill>
              </a:rPr>
              <a:t>要</a:t>
            </a:r>
            <a:r>
              <a:rPr lang="ja-JP" altLang="en-US" sz="1000" dirty="0" smtClean="0">
                <a:solidFill>
                  <a:schemeClr val="bg1"/>
                </a:solidFill>
              </a:rPr>
              <a:t>相談</a:t>
            </a:r>
            <a:endParaRPr lang="ja-JP" altLang="en-US" sz="1000" dirty="0">
              <a:solidFill>
                <a:schemeClr val="bg1"/>
              </a:solidFill>
            </a:endParaRPr>
          </a:p>
        </p:txBody>
      </p:sp>
      <p:sp>
        <p:nvSpPr>
          <p:cNvPr id="91" name="under-price"/>
          <p:cNvSpPr txBox="1"/>
          <p:nvPr/>
        </p:nvSpPr>
        <p:spPr>
          <a:xfrm>
            <a:off x="1873750" y="6496456"/>
            <a:ext cx="504070" cy="246221"/>
          </a:xfrm>
          <a:prstGeom prst="rect">
            <a:avLst/>
          </a:prstGeom>
          <a:noFill/>
        </p:spPr>
        <p:txBody>
          <a:bodyPr wrap="square" rtlCol="0">
            <a:spAutoFit/>
          </a:bodyPr>
          <a:lstStyle/>
          <a:p>
            <a:r>
              <a:rPr lang="ja-JP" altLang="en-US" sz="1000" dirty="0">
                <a:solidFill>
                  <a:srgbClr val="A35409"/>
                </a:solidFill>
              </a:rPr>
              <a:t>場所</a:t>
            </a:r>
          </a:p>
        </p:txBody>
      </p:sp>
      <p:sp>
        <p:nvSpPr>
          <p:cNvPr id="92" name="under-price"/>
          <p:cNvSpPr txBox="1"/>
          <p:nvPr/>
        </p:nvSpPr>
        <p:spPr>
          <a:xfrm>
            <a:off x="1915831" y="7302502"/>
            <a:ext cx="738960" cy="246221"/>
          </a:xfrm>
          <a:prstGeom prst="rect">
            <a:avLst/>
          </a:prstGeom>
          <a:noFill/>
        </p:spPr>
        <p:txBody>
          <a:bodyPr wrap="square" rtlCol="0">
            <a:spAutoFit/>
          </a:bodyPr>
          <a:lstStyle/>
          <a:p>
            <a:r>
              <a:rPr lang="ja-JP" altLang="en-US" sz="1000" dirty="0" smtClean="0">
                <a:solidFill>
                  <a:srgbClr val="A35409"/>
                </a:solidFill>
              </a:rPr>
              <a:t>その</a:t>
            </a:r>
            <a:r>
              <a:rPr lang="ja-JP" altLang="en-US" sz="1000" dirty="0">
                <a:solidFill>
                  <a:srgbClr val="A35409"/>
                </a:solidFill>
              </a:rPr>
              <a:t>他</a:t>
            </a:r>
          </a:p>
        </p:txBody>
      </p:sp>
      <p:sp>
        <p:nvSpPr>
          <p:cNvPr id="93" name="name-food"/>
          <p:cNvSpPr txBox="1"/>
          <p:nvPr/>
        </p:nvSpPr>
        <p:spPr>
          <a:xfrm>
            <a:off x="1848554" y="7456216"/>
            <a:ext cx="2157469" cy="830997"/>
          </a:xfrm>
          <a:prstGeom prst="rect">
            <a:avLst/>
          </a:prstGeom>
          <a:noFill/>
        </p:spPr>
        <p:txBody>
          <a:bodyPr wrap="square" rtlCol="0">
            <a:spAutoFit/>
          </a:bodyPr>
          <a:lstStyle/>
          <a:p>
            <a:r>
              <a:rPr lang="ja-JP" altLang="en-US" sz="1200" dirty="0" smtClean="0">
                <a:solidFill>
                  <a:srgbClr val="A35409"/>
                </a:solidFill>
              </a:rPr>
              <a:t>概ね</a:t>
            </a:r>
            <a:r>
              <a:rPr lang="en-US" altLang="ja-JP" sz="1200" dirty="0" smtClean="0">
                <a:solidFill>
                  <a:srgbClr val="A35409"/>
                </a:solidFill>
              </a:rPr>
              <a:t>2</a:t>
            </a:r>
            <a:r>
              <a:rPr lang="ja-JP" altLang="en-US" sz="1200" dirty="0" smtClean="0">
                <a:solidFill>
                  <a:srgbClr val="A35409"/>
                </a:solidFill>
              </a:rPr>
              <a:t>歳～小学生のお子さん。資格は問いません。子ども好きな方歓迎。駐車場は、敷地内に駐車して下さい。</a:t>
            </a:r>
            <a:endParaRPr lang="en-US" altLang="ja-JP" sz="1200" dirty="0" smtClean="0">
              <a:solidFill>
                <a:srgbClr val="A35409"/>
              </a:solidFill>
            </a:endParaRPr>
          </a:p>
        </p:txBody>
      </p:sp>
      <p:sp>
        <p:nvSpPr>
          <p:cNvPr id="94" name="under-price"/>
          <p:cNvSpPr txBox="1"/>
          <p:nvPr/>
        </p:nvSpPr>
        <p:spPr>
          <a:xfrm>
            <a:off x="393309" y="6604836"/>
            <a:ext cx="620155" cy="246221"/>
          </a:xfrm>
          <a:prstGeom prst="rect">
            <a:avLst/>
          </a:prstGeom>
          <a:noFill/>
        </p:spPr>
        <p:txBody>
          <a:bodyPr wrap="square" rtlCol="0">
            <a:spAutoFit/>
          </a:bodyPr>
          <a:lstStyle/>
          <a:p>
            <a:r>
              <a:rPr lang="ja-JP" altLang="en-US" sz="1000" dirty="0">
                <a:solidFill>
                  <a:schemeClr val="bg1"/>
                </a:solidFill>
              </a:rPr>
              <a:t>内容</a:t>
            </a:r>
          </a:p>
        </p:txBody>
      </p:sp>
      <p:sp>
        <p:nvSpPr>
          <p:cNvPr id="95" name="円/楕円 94"/>
          <p:cNvSpPr/>
          <p:nvPr/>
        </p:nvSpPr>
        <p:spPr>
          <a:xfrm>
            <a:off x="886259" y="6603212"/>
            <a:ext cx="825184" cy="231180"/>
          </a:xfrm>
          <a:prstGeom prst="ellipse">
            <a:avLst/>
          </a:prstGeom>
          <a:solidFill>
            <a:srgbClr val="FF93B7"/>
          </a:solidFill>
          <a:ln>
            <a:solidFill>
              <a:srgbClr val="FF93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イベント</a:t>
            </a:r>
            <a:endParaRPr kumimoji="1" lang="ja-JP" altLang="en-US" sz="900" b="1" dirty="0"/>
          </a:p>
        </p:txBody>
      </p:sp>
      <p:sp>
        <p:nvSpPr>
          <p:cNvPr id="96" name="name-food"/>
          <p:cNvSpPr txBox="1"/>
          <p:nvPr/>
        </p:nvSpPr>
        <p:spPr>
          <a:xfrm>
            <a:off x="289643" y="6879451"/>
            <a:ext cx="1558661" cy="830997"/>
          </a:xfrm>
          <a:prstGeom prst="rect">
            <a:avLst/>
          </a:prstGeom>
          <a:noFill/>
        </p:spPr>
        <p:txBody>
          <a:bodyPr wrap="square" rtlCol="0">
            <a:spAutoFit/>
          </a:bodyPr>
          <a:lstStyle/>
          <a:p>
            <a:r>
              <a:rPr lang="ja-JP" altLang="en-US" sz="1600" b="1" smtClean="0">
                <a:solidFill>
                  <a:schemeClr val="bg1"/>
                </a:solidFill>
              </a:rPr>
              <a:t>保護者勉強会時</a:t>
            </a:r>
            <a:r>
              <a:rPr lang="ja-JP" altLang="en-US" sz="1600" b="1" dirty="0" smtClean="0">
                <a:solidFill>
                  <a:schemeClr val="bg1"/>
                </a:solidFill>
              </a:rPr>
              <a:t>での子どもの見守り、補助</a:t>
            </a:r>
            <a:endParaRPr kumimoji="1" lang="ja-JP" altLang="en-US" sz="1600" b="1" dirty="0">
              <a:solidFill>
                <a:schemeClr val="bg1"/>
              </a:solidFill>
            </a:endParaRPr>
          </a:p>
        </p:txBody>
      </p:sp>
      <p:sp>
        <p:nvSpPr>
          <p:cNvPr id="98" name="under-price"/>
          <p:cNvSpPr txBox="1"/>
          <p:nvPr/>
        </p:nvSpPr>
        <p:spPr>
          <a:xfrm>
            <a:off x="-3137439" y="7887103"/>
            <a:ext cx="1508613" cy="400110"/>
          </a:xfrm>
          <a:prstGeom prst="rect">
            <a:avLst/>
          </a:prstGeom>
          <a:noFill/>
        </p:spPr>
        <p:txBody>
          <a:bodyPr wrap="square" rtlCol="0">
            <a:spAutoFit/>
          </a:bodyPr>
          <a:lstStyle/>
          <a:p>
            <a:r>
              <a:rPr lang="ja-JP" altLang="en-US" sz="1000" dirty="0" smtClean="0">
                <a:solidFill>
                  <a:schemeClr val="bg1"/>
                </a:solidFill>
              </a:rPr>
              <a:t>連絡先：</a:t>
            </a:r>
            <a:r>
              <a:rPr lang="en-US" altLang="ja-JP" sz="1000" dirty="0" smtClean="0">
                <a:solidFill>
                  <a:schemeClr val="bg1"/>
                </a:solidFill>
                <a:latin typeface="+mn-ea"/>
              </a:rPr>
              <a:t>086-</a:t>
            </a:r>
            <a:r>
              <a:rPr lang="en-US" altLang="ja-JP" sz="1000" dirty="0">
                <a:solidFill>
                  <a:schemeClr val="bg1"/>
                </a:solidFill>
                <a:latin typeface="+mn-ea"/>
              </a:rPr>
              <a:t>435-9820</a:t>
            </a:r>
            <a:endParaRPr lang="en-US" altLang="ja-JP" sz="1000" dirty="0" smtClean="0">
              <a:solidFill>
                <a:schemeClr val="bg1"/>
              </a:solidFill>
              <a:latin typeface="+mn-ea"/>
            </a:endParaRPr>
          </a:p>
          <a:p>
            <a:r>
              <a:rPr lang="en-US" altLang="ja-JP" sz="1000" dirty="0" smtClean="0">
                <a:solidFill>
                  <a:schemeClr val="bg1"/>
                </a:solidFill>
              </a:rPr>
              <a:t>(</a:t>
            </a:r>
            <a:r>
              <a:rPr lang="ja-JP" altLang="en-US" sz="1000" dirty="0">
                <a:solidFill>
                  <a:schemeClr val="bg1"/>
                </a:solidFill>
              </a:rPr>
              <a:t>担当</a:t>
            </a:r>
            <a:r>
              <a:rPr lang="ja-JP" altLang="en-US" sz="1000" dirty="0" smtClean="0">
                <a:solidFill>
                  <a:schemeClr val="bg1"/>
                </a:solidFill>
              </a:rPr>
              <a:t>：高田）</a:t>
            </a:r>
            <a:endParaRPr lang="ja-JP" altLang="en-US" sz="1000" dirty="0">
              <a:solidFill>
                <a:schemeClr val="bg1"/>
              </a:solidFill>
            </a:endParaRPr>
          </a:p>
        </p:txBody>
      </p:sp>
      <p:sp>
        <p:nvSpPr>
          <p:cNvPr id="72" name="under-price"/>
          <p:cNvSpPr txBox="1"/>
          <p:nvPr/>
        </p:nvSpPr>
        <p:spPr>
          <a:xfrm>
            <a:off x="363104" y="7613503"/>
            <a:ext cx="497466" cy="246221"/>
          </a:xfrm>
          <a:prstGeom prst="rect">
            <a:avLst/>
          </a:prstGeom>
          <a:noFill/>
        </p:spPr>
        <p:txBody>
          <a:bodyPr wrap="square" rtlCol="0">
            <a:spAutoFit/>
          </a:bodyPr>
          <a:lstStyle/>
          <a:p>
            <a:r>
              <a:rPr lang="ja-JP" altLang="en-US" sz="1000" dirty="0">
                <a:solidFill>
                  <a:schemeClr val="bg1"/>
                </a:solidFill>
              </a:rPr>
              <a:t>日時</a:t>
            </a:r>
          </a:p>
        </p:txBody>
      </p:sp>
      <p:sp>
        <p:nvSpPr>
          <p:cNvPr id="82" name="name-food"/>
          <p:cNvSpPr txBox="1"/>
          <p:nvPr/>
        </p:nvSpPr>
        <p:spPr>
          <a:xfrm>
            <a:off x="421163" y="7752972"/>
            <a:ext cx="1258678" cy="584775"/>
          </a:xfrm>
          <a:prstGeom prst="rect">
            <a:avLst/>
          </a:prstGeom>
          <a:noFill/>
        </p:spPr>
        <p:txBody>
          <a:bodyPr wrap="none" rtlCol="0">
            <a:spAutoFit/>
          </a:bodyPr>
          <a:lstStyle>
            <a:defPPr>
              <a:defRPr lang="ja-JP"/>
            </a:defPPr>
            <a:lvl1pPr>
              <a:defRPr sz="1700" b="1">
                <a:solidFill>
                  <a:srgbClr val="A35409"/>
                </a:solidFill>
              </a:defRPr>
            </a:lvl1pPr>
          </a:lstStyle>
          <a:p>
            <a:r>
              <a:rPr lang="en-US" altLang="ja-JP" sz="1600" dirty="0" smtClean="0">
                <a:solidFill>
                  <a:schemeClr val="bg1"/>
                </a:solidFill>
              </a:rPr>
              <a:t>11/23</a:t>
            </a:r>
            <a:r>
              <a:rPr lang="ja-JP" altLang="en-US" sz="1600" dirty="0" smtClean="0">
                <a:solidFill>
                  <a:schemeClr val="bg1"/>
                </a:solidFill>
              </a:rPr>
              <a:t>（土）</a:t>
            </a:r>
            <a:endParaRPr lang="en-US" altLang="ja-JP" sz="1600" dirty="0" smtClean="0">
              <a:solidFill>
                <a:schemeClr val="bg1"/>
              </a:solidFill>
            </a:endParaRPr>
          </a:p>
          <a:p>
            <a:r>
              <a:rPr lang="en-US" altLang="ja-JP" sz="1600" dirty="0" smtClean="0">
                <a:solidFill>
                  <a:schemeClr val="bg1"/>
                </a:solidFill>
              </a:rPr>
              <a:t>16</a:t>
            </a:r>
            <a:r>
              <a:rPr lang="ja-JP" altLang="en-US" sz="1600" dirty="0" smtClean="0">
                <a:solidFill>
                  <a:schemeClr val="bg1"/>
                </a:solidFill>
              </a:rPr>
              <a:t>時～</a:t>
            </a:r>
            <a:r>
              <a:rPr lang="en-US" altLang="ja-JP" sz="1600" dirty="0" smtClean="0">
                <a:solidFill>
                  <a:schemeClr val="bg1"/>
                </a:solidFill>
              </a:rPr>
              <a:t>18</a:t>
            </a:r>
            <a:r>
              <a:rPr lang="ja-JP" altLang="en-US" sz="1600" dirty="0" smtClean="0">
                <a:solidFill>
                  <a:schemeClr val="bg1"/>
                </a:solidFill>
              </a:rPr>
              <a:t>時</a:t>
            </a:r>
            <a:endParaRPr lang="ja-JP" altLang="en-US" sz="1600" dirty="0">
              <a:solidFill>
                <a:schemeClr val="bg1"/>
              </a:solidFill>
            </a:endParaRPr>
          </a:p>
        </p:txBody>
      </p:sp>
      <p:sp>
        <p:nvSpPr>
          <p:cNvPr id="97" name="name-food"/>
          <p:cNvSpPr txBox="1"/>
          <p:nvPr/>
        </p:nvSpPr>
        <p:spPr>
          <a:xfrm>
            <a:off x="1863542" y="6686632"/>
            <a:ext cx="2130711" cy="677108"/>
          </a:xfrm>
          <a:prstGeom prst="rect">
            <a:avLst/>
          </a:prstGeom>
          <a:noFill/>
        </p:spPr>
        <p:txBody>
          <a:bodyPr wrap="none" rtlCol="0">
            <a:spAutoFit/>
          </a:bodyPr>
          <a:lstStyle/>
          <a:p>
            <a:r>
              <a:rPr lang="ja-JP" altLang="en-US" sz="1400" b="1" dirty="0" smtClean="0">
                <a:solidFill>
                  <a:srgbClr val="A35409"/>
                </a:solidFill>
              </a:rPr>
              <a:t>きらり倉敷</a:t>
            </a:r>
            <a:endParaRPr lang="en-US" altLang="ja-JP" sz="1400" b="1" dirty="0" smtClean="0">
              <a:solidFill>
                <a:srgbClr val="A35409"/>
              </a:solidFill>
            </a:endParaRPr>
          </a:p>
          <a:p>
            <a:r>
              <a:rPr kumimoji="1" lang="en-US" altLang="ja-JP" sz="1400" dirty="0" smtClean="0">
                <a:solidFill>
                  <a:srgbClr val="A35409"/>
                </a:solidFill>
              </a:rPr>
              <a:t>(</a:t>
            </a:r>
            <a:r>
              <a:rPr kumimoji="1" lang="ja-JP" altLang="en-US" sz="1400" dirty="0" smtClean="0">
                <a:solidFill>
                  <a:srgbClr val="A35409"/>
                </a:solidFill>
              </a:rPr>
              <a:t>倉敷市沖</a:t>
            </a:r>
            <a:r>
              <a:rPr kumimoji="1" lang="en-US" altLang="ja-JP" sz="1400" dirty="0" smtClean="0">
                <a:solidFill>
                  <a:srgbClr val="A35409"/>
                </a:solidFill>
              </a:rPr>
              <a:t>194-1</a:t>
            </a:r>
            <a:r>
              <a:rPr kumimoji="1" lang="ja-JP" altLang="en-US" sz="1400" dirty="0" smtClean="0">
                <a:solidFill>
                  <a:srgbClr val="A35409"/>
                </a:solidFill>
              </a:rPr>
              <a:t>）</a:t>
            </a:r>
            <a:endParaRPr kumimoji="1" lang="en-US" altLang="ja-JP" sz="1400" dirty="0" smtClean="0">
              <a:solidFill>
                <a:srgbClr val="A35409"/>
              </a:solidFill>
            </a:endParaRPr>
          </a:p>
          <a:p>
            <a:r>
              <a:rPr lang="ja-JP" altLang="en-US" sz="1000" dirty="0" smtClean="0">
                <a:solidFill>
                  <a:srgbClr val="A35409"/>
                </a:solidFill>
              </a:rPr>
              <a:t>連絡先：０８６－４３５－９８２０</a:t>
            </a:r>
            <a:r>
              <a:rPr lang="en-US" altLang="ja-JP" sz="1000" dirty="0" smtClean="0">
                <a:solidFill>
                  <a:srgbClr val="A35409"/>
                </a:solidFill>
              </a:rPr>
              <a:t>(</a:t>
            </a:r>
            <a:r>
              <a:rPr lang="ja-JP" altLang="en-US" sz="1000" dirty="0">
                <a:solidFill>
                  <a:srgbClr val="A35409"/>
                </a:solidFill>
              </a:rPr>
              <a:t>高田</a:t>
            </a:r>
            <a:r>
              <a:rPr lang="ja-JP" altLang="en-US" sz="1000" dirty="0" smtClean="0">
                <a:solidFill>
                  <a:srgbClr val="A35409"/>
                </a:solidFill>
              </a:rPr>
              <a:t>）</a:t>
            </a:r>
            <a:endParaRPr kumimoji="1" lang="ja-JP" altLang="en-US" sz="1000" dirty="0">
              <a:solidFill>
                <a:srgbClr val="A35409"/>
              </a:solidFill>
            </a:endParaRPr>
          </a:p>
        </p:txBody>
      </p:sp>
      <p:sp>
        <p:nvSpPr>
          <p:cNvPr id="2" name="爆発 1 1"/>
          <p:cNvSpPr/>
          <p:nvPr/>
        </p:nvSpPr>
        <p:spPr>
          <a:xfrm>
            <a:off x="393309" y="1347853"/>
            <a:ext cx="2452754" cy="1921925"/>
          </a:xfrm>
          <a:prstGeom prst="irregularSeal1">
            <a:avLst/>
          </a:prstGeom>
          <a:solidFill>
            <a:srgbClr val="FF93B7"/>
          </a:solidFill>
          <a:ln>
            <a:solidFill>
              <a:srgbClr val="FFC5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name-food"/>
          <p:cNvSpPr txBox="1"/>
          <p:nvPr/>
        </p:nvSpPr>
        <p:spPr>
          <a:xfrm>
            <a:off x="834260" y="1981970"/>
            <a:ext cx="1691162" cy="615553"/>
          </a:xfrm>
          <a:prstGeom prst="rect">
            <a:avLst/>
          </a:prstGeom>
          <a:noFill/>
        </p:spPr>
        <p:txBody>
          <a:bodyPr wrap="square" rtlCol="0">
            <a:spAutoFit/>
          </a:bodyPr>
          <a:lstStyle/>
          <a:p>
            <a:r>
              <a:rPr lang="en-US" altLang="ja-JP" sz="1700" b="1" dirty="0" smtClean="0">
                <a:solidFill>
                  <a:schemeClr val="bg1"/>
                </a:solidFill>
              </a:rPr>
              <a:t>11</a:t>
            </a:r>
            <a:r>
              <a:rPr lang="ja-JP" altLang="en-US" sz="1700" b="1" dirty="0" smtClean="0">
                <a:solidFill>
                  <a:schemeClr val="bg1"/>
                </a:solidFill>
              </a:rPr>
              <a:t>・</a:t>
            </a:r>
            <a:r>
              <a:rPr lang="en-US" altLang="ja-JP" sz="1700" b="1" dirty="0" smtClean="0">
                <a:solidFill>
                  <a:schemeClr val="bg1"/>
                </a:solidFill>
              </a:rPr>
              <a:t>12</a:t>
            </a:r>
            <a:r>
              <a:rPr lang="ja-JP" altLang="en-US" sz="1700" b="1" dirty="0" smtClean="0">
                <a:solidFill>
                  <a:schemeClr val="bg1"/>
                </a:solidFill>
              </a:rPr>
              <a:t>月イベントボラ急募</a:t>
            </a:r>
            <a:endParaRPr kumimoji="1" lang="ja-JP" altLang="en-US" sz="1700" b="1" dirty="0">
              <a:solidFill>
                <a:schemeClr val="bg1"/>
              </a:solidFill>
            </a:endParaRPr>
          </a:p>
        </p:txBody>
      </p:sp>
      <p:sp>
        <p:nvSpPr>
          <p:cNvPr id="99" name="name-food"/>
          <p:cNvSpPr txBox="1"/>
          <p:nvPr/>
        </p:nvSpPr>
        <p:spPr>
          <a:xfrm>
            <a:off x="5486756" y="4499035"/>
            <a:ext cx="2143536" cy="677108"/>
          </a:xfrm>
          <a:prstGeom prst="rect">
            <a:avLst/>
          </a:prstGeom>
          <a:noFill/>
        </p:spPr>
        <p:txBody>
          <a:bodyPr wrap="none" rtlCol="0">
            <a:spAutoFit/>
          </a:bodyPr>
          <a:lstStyle/>
          <a:p>
            <a:r>
              <a:rPr lang="ja-JP" altLang="en-US" sz="1400" b="1" dirty="0">
                <a:solidFill>
                  <a:srgbClr val="A35409"/>
                </a:solidFill>
              </a:rPr>
              <a:t>くり</a:t>
            </a:r>
            <a:r>
              <a:rPr lang="ja-JP" altLang="en-US" sz="1400" b="1" dirty="0" smtClean="0">
                <a:solidFill>
                  <a:srgbClr val="A35409"/>
                </a:solidFill>
              </a:rPr>
              <a:t>のおうち保育園</a:t>
            </a:r>
            <a:endParaRPr lang="en-US" altLang="ja-JP" sz="1400" b="1" dirty="0" smtClean="0">
              <a:solidFill>
                <a:srgbClr val="A35409"/>
              </a:solidFill>
            </a:endParaRPr>
          </a:p>
          <a:p>
            <a:r>
              <a:rPr kumimoji="1" lang="en-US" altLang="ja-JP" sz="1400" dirty="0" smtClean="0">
                <a:solidFill>
                  <a:srgbClr val="A35409"/>
                </a:solidFill>
              </a:rPr>
              <a:t>(</a:t>
            </a:r>
            <a:r>
              <a:rPr kumimoji="1" lang="ja-JP" altLang="en-US" sz="1400" dirty="0" smtClean="0">
                <a:solidFill>
                  <a:srgbClr val="A35409"/>
                </a:solidFill>
              </a:rPr>
              <a:t>倉敷市栗坂</a:t>
            </a:r>
            <a:r>
              <a:rPr kumimoji="1" lang="en-US" altLang="ja-JP" sz="1400" dirty="0" smtClean="0">
                <a:solidFill>
                  <a:srgbClr val="A35409"/>
                </a:solidFill>
              </a:rPr>
              <a:t>11-1</a:t>
            </a:r>
            <a:r>
              <a:rPr kumimoji="1" lang="ja-JP" altLang="en-US" sz="1400" dirty="0" smtClean="0">
                <a:solidFill>
                  <a:srgbClr val="A35409"/>
                </a:solidFill>
              </a:rPr>
              <a:t>）</a:t>
            </a:r>
            <a:endParaRPr kumimoji="1" lang="en-US" altLang="ja-JP" sz="1400" dirty="0" smtClean="0">
              <a:solidFill>
                <a:srgbClr val="A35409"/>
              </a:solidFill>
            </a:endParaRPr>
          </a:p>
          <a:p>
            <a:r>
              <a:rPr lang="ja-JP" altLang="en-US" sz="1000" dirty="0" smtClean="0">
                <a:solidFill>
                  <a:srgbClr val="A35409"/>
                </a:solidFill>
              </a:rPr>
              <a:t>連絡先：０８６－４４１－５６０５</a:t>
            </a:r>
            <a:r>
              <a:rPr lang="en-US" altLang="ja-JP" sz="1000" dirty="0" smtClean="0">
                <a:solidFill>
                  <a:srgbClr val="A35409"/>
                </a:solidFill>
              </a:rPr>
              <a:t>(</a:t>
            </a:r>
            <a:r>
              <a:rPr lang="ja-JP" altLang="en-US" sz="1000" dirty="0" smtClean="0">
                <a:solidFill>
                  <a:srgbClr val="A35409"/>
                </a:solidFill>
              </a:rPr>
              <a:t>田口）</a:t>
            </a:r>
            <a:endParaRPr kumimoji="1" lang="ja-JP" altLang="en-US" sz="1000" dirty="0">
              <a:solidFill>
                <a:srgbClr val="A35409"/>
              </a:solidFill>
            </a:endParaRPr>
          </a:p>
        </p:txBody>
      </p:sp>
      <p:sp>
        <p:nvSpPr>
          <p:cNvPr id="100" name="under-price"/>
          <p:cNvSpPr txBox="1"/>
          <p:nvPr/>
        </p:nvSpPr>
        <p:spPr>
          <a:xfrm>
            <a:off x="5502695" y="4362527"/>
            <a:ext cx="504070" cy="246221"/>
          </a:xfrm>
          <a:prstGeom prst="rect">
            <a:avLst/>
          </a:prstGeom>
          <a:noFill/>
        </p:spPr>
        <p:txBody>
          <a:bodyPr wrap="square" rtlCol="0">
            <a:spAutoFit/>
          </a:bodyPr>
          <a:lstStyle/>
          <a:p>
            <a:r>
              <a:rPr lang="ja-JP" altLang="en-US" sz="1000" dirty="0">
                <a:solidFill>
                  <a:srgbClr val="A35409"/>
                </a:solidFill>
              </a:rPr>
              <a:t>場所</a:t>
            </a:r>
          </a:p>
        </p:txBody>
      </p:sp>
      <p:sp>
        <p:nvSpPr>
          <p:cNvPr id="102" name="name-food"/>
          <p:cNvSpPr txBox="1"/>
          <p:nvPr/>
        </p:nvSpPr>
        <p:spPr>
          <a:xfrm>
            <a:off x="5531813" y="5258956"/>
            <a:ext cx="1956699" cy="830997"/>
          </a:xfrm>
          <a:prstGeom prst="rect">
            <a:avLst/>
          </a:prstGeom>
          <a:noFill/>
        </p:spPr>
        <p:txBody>
          <a:bodyPr wrap="square" rtlCol="0">
            <a:spAutoFit/>
          </a:bodyPr>
          <a:lstStyle/>
          <a:p>
            <a:endParaRPr lang="en-US" altLang="ja-JP" sz="1200" dirty="0" smtClean="0">
              <a:solidFill>
                <a:srgbClr val="A35409"/>
              </a:solidFill>
            </a:endParaRPr>
          </a:p>
          <a:p>
            <a:r>
              <a:rPr kumimoji="1" lang="ja-JP" altLang="en-US" sz="1200" dirty="0">
                <a:solidFill>
                  <a:srgbClr val="A35409"/>
                </a:solidFill>
              </a:rPr>
              <a:t>駐車場</a:t>
            </a:r>
            <a:r>
              <a:rPr kumimoji="1" lang="ja-JP" altLang="en-US" sz="1200" dirty="0" smtClean="0">
                <a:solidFill>
                  <a:srgbClr val="A35409"/>
                </a:solidFill>
              </a:rPr>
              <a:t>は、くりのおうち保育園がある敷地内へ停めて下さい。</a:t>
            </a:r>
            <a:endParaRPr kumimoji="1" lang="ja-JP" altLang="en-US" sz="1200" dirty="0">
              <a:solidFill>
                <a:srgbClr val="A35409"/>
              </a:solidFill>
            </a:endParaRPr>
          </a:p>
        </p:txBody>
      </p:sp>
      <p:sp>
        <p:nvSpPr>
          <p:cNvPr id="103" name="under-price"/>
          <p:cNvSpPr txBox="1"/>
          <p:nvPr/>
        </p:nvSpPr>
        <p:spPr>
          <a:xfrm>
            <a:off x="5506150" y="5218706"/>
            <a:ext cx="738960" cy="246221"/>
          </a:xfrm>
          <a:prstGeom prst="rect">
            <a:avLst/>
          </a:prstGeom>
          <a:noFill/>
        </p:spPr>
        <p:txBody>
          <a:bodyPr wrap="square" rtlCol="0">
            <a:spAutoFit/>
          </a:bodyPr>
          <a:lstStyle/>
          <a:p>
            <a:r>
              <a:rPr lang="ja-JP" altLang="en-US" sz="1000" dirty="0" smtClean="0">
                <a:solidFill>
                  <a:srgbClr val="A35409"/>
                </a:solidFill>
              </a:rPr>
              <a:t>その</a:t>
            </a:r>
            <a:r>
              <a:rPr lang="ja-JP" altLang="en-US" sz="1000" dirty="0">
                <a:solidFill>
                  <a:srgbClr val="A35409"/>
                </a:solidFill>
              </a:rPr>
              <a:t>他</a:t>
            </a:r>
          </a:p>
        </p:txBody>
      </p:sp>
      <p:sp>
        <p:nvSpPr>
          <p:cNvPr id="104" name="under-price"/>
          <p:cNvSpPr txBox="1"/>
          <p:nvPr/>
        </p:nvSpPr>
        <p:spPr>
          <a:xfrm>
            <a:off x="381535" y="8756748"/>
            <a:ext cx="620155" cy="246221"/>
          </a:xfrm>
          <a:prstGeom prst="rect">
            <a:avLst/>
          </a:prstGeom>
          <a:noFill/>
        </p:spPr>
        <p:txBody>
          <a:bodyPr wrap="square" rtlCol="0">
            <a:spAutoFit/>
          </a:bodyPr>
          <a:lstStyle/>
          <a:p>
            <a:r>
              <a:rPr lang="ja-JP" altLang="en-US" sz="1000" dirty="0">
                <a:solidFill>
                  <a:schemeClr val="bg1"/>
                </a:solidFill>
              </a:rPr>
              <a:t>内容</a:t>
            </a:r>
          </a:p>
        </p:txBody>
      </p:sp>
      <p:sp>
        <p:nvSpPr>
          <p:cNvPr id="105" name="name-food"/>
          <p:cNvSpPr txBox="1"/>
          <p:nvPr/>
        </p:nvSpPr>
        <p:spPr>
          <a:xfrm>
            <a:off x="363104" y="8996508"/>
            <a:ext cx="1409667" cy="830997"/>
          </a:xfrm>
          <a:prstGeom prst="rect">
            <a:avLst/>
          </a:prstGeom>
          <a:noFill/>
        </p:spPr>
        <p:txBody>
          <a:bodyPr wrap="square" rtlCol="0">
            <a:spAutoFit/>
          </a:bodyPr>
          <a:lstStyle/>
          <a:p>
            <a:r>
              <a:rPr lang="ja-JP" altLang="en-US" sz="1200" b="1" dirty="0" smtClean="0">
                <a:solidFill>
                  <a:schemeClr val="bg1"/>
                </a:solidFill>
              </a:rPr>
              <a:t>第</a:t>
            </a:r>
            <a:r>
              <a:rPr lang="en-US" altLang="ja-JP" sz="1200" b="1" dirty="0" smtClean="0">
                <a:solidFill>
                  <a:schemeClr val="bg1"/>
                </a:solidFill>
              </a:rPr>
              <a:t>10</a:t>
            </a:r>
            <a:r>
              <a:rPr lang="ja-JP" altLang="en-US" sz="1200" b="1" dirty="0" smtClean="0">
                <a:solidFill>
                  <a:schemeClr val="bg1"/>
                </a:solidFill>
              </a:rPr>
              <a:t>回くらしき</a:t>
            </a:r>
            <a:r>
              <a:rPr lang="ja-JP" altLang="en-US" sz="1200" b="1" dirty="0" err="1" smtClean="0">
                <a:solidFill>
                  <a:schemeClr val="bg1"/>
                </a:solidFill>
              </a:rPr>
              <a:t>発達障がい</a:t>
            </a:r>
            <a:r>
              <a:rPr lang="ja-JP" altLang="en-US" sz="1200" b="1" dirty="0" smtClean="0">
                <a:solidFill>
                  <a:schemeClr val="bg1"/>
                </a:solidFill>
              </a:rPr>
              <a:t>支援フォーラムにおける準備、受付、駐車場係等</a:t>
            </a:r>
            <a:endParaRPr kumimoji="1" lang="ja-JP" altLang="en-US" sz="1200" b="1" dirty="0">
              <a:solidFill>
                <a:schemeClr val="bg1"/>
              </a:solidFill>
            </a:endParaRPr>
          </a:p>
        </p:txBody>
      </p:sp>
      <p:sp>
        <p:nvSpPr>
          <p:cNvPr id="106" name="円/楕円 105"/>
          <p:cNvSpPr/>
          <p:nvPr/>
        </p:nvSpPr>
        <p:spPr>
          <a:xfrm>
            <a:off x="886259" y="8752653"/>
            <a:ext cx="825184" cy="231180"/>
          </a:xfrm>
          <a:prstGeom prst="ellipse">
            <a:avLst/>
          </a:prstGeom>
          <a:solidFill>
            <a:srgbClr val="FF93B7"/>
          </a:solidFill>
          <a:ln>
            <a:solidFill>
              <a:srgbClr val="FF93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イベント</a:t>
            </a:r>
            <a:endParaRPr kumimoji="1" lang="ja-JP" altLang="en-US" sz="900" b="1" dirty="0"/>
          </a:p>
        </p:txBody>
      </p:sp>
      <p:sp>
        <p:nvSpPr>
          <p:cNvPr id="107" name="under-price"/>
          <p:cNvSpPr txBox="1"/>
          <p:nvPr/>
        </p:nvSpPr>
        <p:spPr>
          <a:xfrm>
            <a:off x="403696" y="9773229"/>
            <a:ext cx="497466" cy="246221"/>
          </a:xfrm>
          <a:prstGeom prst="rect">
            <a:avLst/>
          </a:prstGeom>
          <a:noFill/>
        </p:spPr>
        <p:txBody>
          <a:bodyPr wrap="square" rtlCol="0">
            <a:spAutoFit/>
          </a:bodyPr>
          <a:lstStyle/>
          <a:p>
            <a:r>
              <a:rPr lang="ja-JP" altLang="en-US" sz="1000" dirty="0">
                <a:solidFill>
                  <a:schemeClr val="bg1"/>
                </a:solidFill>
              </a:rPr>
              <a:t>日時</a:t>
            </a:r>
          </a:p>
        </p:txBody>
      </p:sp>
      <p:sp>
        <p:nvSpPr>
          <p:cNvPr id="108" name="name-food"/>
          <p:cNvSpPr txBox="1"/>
          <p:nvPr/>
        </p:nvSpPr>
        <p:spPr>
          <a:xfrm>
            <a:off x="415576" y="9896339"/>
            <a:ext cx="1117614" cy="584775"/>
          </a:xfrm>
          <a:prstGeom prst="rect">
            <a:avLst/>
          </a:prstGeom>
          <a:noFill/>
        </p:spPr>
        <p:txBody>
          <a:bodyPr wrap="none" rtlCol="0">
            <a:spAutoFit/>
          </a:bodyPr>
          <a:lstStyle>
            <a:defPPr>
              <a:defRPr lang="ja-JP"/>
            </a:defPPr>
            <a:lvl1pPr>
              <a:defRPr sz="1700" b="1">
                <a:solidFill>
                  <a:srgbClr val="A35409"/>
                </a:solidFill>
              </a:defRPr>
            </a:lvl1pPr>
          </a:lstStyle>
          <a:p>
            <a:r>
              <a:rPr lang="en-US" altLang="ja-JP" sz="1600" dirty="0" smtClean="0">
                <a:solidFill>
                  <a:schemeClr val="bg1"/>
                </a:solidFill>
              </a:rPr>
              <a:t>12/21</a:t>
            </a:r>
            <a:r>
              <a:rPr lang="ja-JP" altLang="en-US" sz="1600" dirty="0" smtClean="0">
                <a:solidFill>
                  <a:schemeClr val="bg1"/>
                </a:solidFill>
              </a:rPr>
              <a:t>（土）</a:t>
            </a:r>
            <a:endParaRPr lang="en-US" altLang="ja-JP" sz="1600" dirty="0" smtClean="0">
              <a:solidFill>
                <a:schemeClr val="bg1"/>
              </a:solidFill>
            </a:endParaRPr>
          </a:p>
          <a:p>
            <a:r>
              <a:rPr lang="en-US" altLang="ja-JP" sz="1600" dirty="0">
                <a:solidFill>
                  <a:schemeClr val="bg1"/>
                </a:solidFill>
              </a:rPr>
              <a:t>9</a:t>
            </a:r>
            <a:r>
              <a:rPr lang="ja-JP" altLang="en-US" sz="1600" dirty="0" smtClean="0">
                <a:solidFill>
                  <a:schemeClr val="bg1"/>
                </a:solidFill>
              </a:rPr>
              <a:t>時～</a:t>
            </a:r>
            <a:r>
              <a:rPr lang="en-US" altLang="ja-JP" sz="1600" dirty="0">
                <a:solidFill>
                  <a:schemeClr val="bg1"/>
                </a:solidFill>
              </a:rPr>
              <a:t>17</a:t>
            </a:r>
            <a:r>
              <a:rPr lang="ja-JP" altLang="en-US" sz="1600" dirty="0" smtClean="0">
                <a:solidFill>
                  <a:schemeClr val="bg1"/>
                </a:solidFill>
              </a:rPr>
              <a:t>時</a:t>
            </a:r>
            <a:endParaRPr lang="ja-JP" altLang="en-US" sz="1600" dirty="0">
              <a:solidFill>
                <a:schemeClr val="bg1"/>
              </a:solidFill>
            </a:endParaRPr>
          </a:p>
        </p:txBody>
      </p:sp>
      <p:sp>
        <p:nvSpPr>
          <p:cNvPr id="78" name="under-price"/>
          <p:cNvSpPr txBox="1"/>
          <p:nvPr/>
        </p:nvSpPr>
        <p:spPr>
          <a:xfrm>
            <a:off x="1804143" y="8719353"/>
            <a:ext cx="504070" cy="246221"/>
          </a:xfrm>
          <a:prstGeom prst="rect">
            <a:avLst/>
          </a:prstGeom>
          <a:noFill/>
        </p:spPr>
        <p:txBody>
          <a:bodyPr wrap="square" rtlCol="0">
            <a:spAutoFit/>
          </a:bodyPr>
          <a:lstStyle/>
          <a:p>
            <a:r>
              <a:rPr lang="ja-JP" altLang="en-US" sz="1000" dirty="0">
                <a:solidFill>
                  <a:srgbClr val="A35409"/>
                </a:solidFill>
              </a:rPr>
              <a:t>場所</a:t>
            </a:r>
          </a:p>
        </p:txBody>
      </p:sp>
      <p:sp>
        <p:nvSpPr>
          <p:cNvPr id="109" name="name-food"/>
          <p:cNvSpPr txBox="1"/>
          <p:nvPr/>
        </p:nvSpPr>
        <p:spPr>
          <a:xfrm>
            <a:off x="1768817" y="8875300"/>
            <a:ext cx="2125903" cy="646331"/>
          </a:xfrm>
          <a:prstGeom prst="rect">
            <a:avLst/>
          </a:prstGeom>
          <a:noFill/>
        </p:spPr>
        <p:txBody>
          <a:bodyPr wrap="none" rtlCol="0">
            <a:spAutoFit/>
          </a:bodyPr>
          <a:lstStyle/>
          <a:p>
            <a:r>
              <a:rPr lang="ja-JP" altLang="en-US" sz="1400" b="1" dirty="0" smtClean="0">
                <a:solidFill>
                  <a:srgbClr val="A35409"/>
                </a:solidFill>
              </a:rPr>
              <a:t>くらしき健康福祉プラザ</a:t>
            </a:r>
            <a:endParaRPr lang="en-US" altLang="ja-JP" sz="1400" b="1" dirty="0" smtClean="0">
              <a:solidFill>
                <a:srgbClr val="A35409"/>
              </a:solidFill>
            </a:endParaRPr>
          </a:p>
          <a:p>
            <a:r>
              <a:rPr lang="en-US" altLang="ja-JP" sz="1200" b="1" dirty="0" smtClean="0">
                <a:solidFill>
                  <a:srgbClr val="A35409"/>
                </a:solidFill>
              </a:rPr>
              <a:t>5</a:t>
            </a:r>
            <a:r>
              <a:rPr lang="ja-JP" altLang="en-US" sz="1200" b="1" dirty="0" smtClean="0">
                <a:solidFill>
                  <a:srgbClr val="A35409"/>
                </a:solidFill>
              </a:rPr>
              <a:t>階プラザホール</a:t>
            </a:r>
            <a:endParaRPr kumimoji="1" lang="en-US" altLang="ja-JP" sz="1200" b="1" dirty="0" smtClean="0">
              <a:solidFill>
                <a:srgbClr val="A35409"/>
              </a:solidFill>
            </a:endParaRPr>
          </a:p>
          <a:p>
            <a:r>
              <a:rPr lang="ja-JP" altLang="en-US" sz="1000" dirty="0" smtClean="0">
                <a:solidFill>
                  <a:srgbClr val="A35409"/>
                </a:solidFill>
              </a:rPr>
              <a:t>連絡先：０８６ー４６４－００１５</a:t>
            </a:r>
            <a:r>
              <a:rPr lang="en-US" altLang="ja-JP" sz="1000" dirty="0" smtClean="0">
                <a:solidFill>
                  <a:srgbClr val="A35409"/>
                </a:solidFill>
              </a:rPr>
              <a:t>(</a:t>
            </a:r>
            <a:r>
              <a:rPr lang="ja-JP" altLang="en-US" sz="1000" dirty="0">
                <a:solidFill>
                  <a:srgbClr val="A35409"/>
                </a:solidFill>
              </a:rPr>
              <a:t>仲山</a:t>
            </a:r>
            <a:r>
              <a:rPr lang="ja-JP" altLang="en-US" sz="1000" dirty="0" smtClean="0">
                <a:solidFill>
                  <a:srgbClr val="A35409"/>
                </a:solidFill>
              </a:rPr>
              <a:t>）</a:t>
            </a:r>
            <a:endParaRPr kumimoji="1" lang="ja-JP" altLang="en-US" sz="1000" dirty="0">
              <a:solidFill>
                <a:srgbClr val="A35409"/>
              </a:solidFill>
            </a:endParaRPr>
          </a:p>
        </p:txBody>
      </p:sp>
      <p:sp>
        <p:nvSpPr>
          <p:cNvPr id="110" name="under-price"/>
          <p:cNvSpPr txBox="1"/>
          <p:nvPr/>
        </p:nvSpPr>
        <p:spPr>
          <a:xfrm>
            <a:off x="1800938" y="9486748"/>
            <a:ext cx="738960" cy="246221"/>
          </a:xfrm>
          <a:prstGeom prst="rect">
            <a:avLst/>
          </a:prstGeom>
          <a:noFill/>
        </p:spPr>
        <p:txBody>
          <a:bodyPr wrap="square" rtlCol="0">
            <a:spAutoFit/>
          </a:bodyPr>
          <a:lstStyle/>
          <a:p>
            <a:r>
              <a:rPr lang="ja-JP" altLang="en-US" sz="1000" dirty="0" smtClean="0">
                <a:solidFill>
                  <a:srgbClr val="A35409"/>
                </a:solidFill>
              </a:rPr>
              <a:t>その</a:t>
            </a:r>
            <a:r>
              <a:rPr lang="ja-JP" altLang="en-US" sz="1000" dirty="0">
                <a:solidFill>
                  <a:srgbClr val="A35409"/>
                </a:solidFill>
              </a:rPr>
              <a:t>他</a:t>
            </a:r>
          </a:p>
        </p:txBody>
      </p:sp>
      <p:sp>
        <p:nvSpPr>
          <p:cNvPr id="111" name="name-food"/>
          <p:cNvSpPr txBox="1"/>
          <p:nvPr/>
        </p:nvSpPr>
        <p:spPr>
          <a:xfrm>
            <a:off x="1820783" y="9672903"/>
            <a:ext cx="2157469" cy="646331"/>
          </a:xfrm>
          <a:prstGeom prst="rect">
            <a:avLst/>
          </a:prstGeom>
          <a:noFill/>
        </p:spPr>
        <p:txBody>
          <a:bodyPr wrap="square" rtlCol="0">
            <a:spAutoFit/>
          </a:bodyPr>
          <a:lstStyle/>
          <a:p>
            <a:r>
              <a:rPr lang="ja-JP" altLang="en-US" sz="1200" dirty="0" smtClean="0">
                <a:solidFill>
                  <a:srgbClr val="A35409"/>
                </a:solidFill>
              </a:rPr>
              <a:t>活動</a:t>
            </a:r>
            <a:r>
              <a:rPr lang="ja-JP" altLang="en-US" sz="1200" dirty="0">
                <a:solidFill>
                  <a:srgbClr val="A35409"/>
                </a:solidFill>
              </a:rPr>
              <a:t>時間</a:t>
            </a:r>
            <a:r>
              <a:rPr lang="ja-JP" altLang="en-US" sz="1200" dirty="0" smtClean="0">
                <a:solidFill>
                  <a:srgbClr val="A35409"/>
                </a:solidFill>
              </a:rPr>
              <a:t>は予定です。</a:t>
            </a:r>
            <a:endParaRPr lang="en-US" altLang="ja-JP" sz="1200" dirty="0" smtClean="0">
              <a:solidFill>
                <a:srgbClr val="A35409"/>
              </a:solidFill>
            </a:endParaRPr>
          </a:p>
          <a:p>
            <a:r>
              <a:rPr lang="ja-JP" altLang="en-US" sz="1200" dirty="0">
                <a:solidFill>
                  <a:srgbClr val="A35409"/>
                </a:solidFill>
              </a:rPr>
              <a:t>詳細</a:t>
            </a:r>
            <a:r>
              <a:rPr lang="ja-JP" altLang="en-US" sz="1200" dirty="0" smtClean="0">
                <a:solidFill>
                  <a:srgbClr val="A35409"/>
                </a:solidFill>
              </a:rPr>
              <a:t>が決まり次第ご連絡します。</a:t>
            </a:r>
            <a:endParaRPr lang="en-US" altLang="ja-JP" sz="1200" dirty="0" smtClean="0">
              <a:solidFill>
                <a:srgbClr val="A35409"/>
              </a:solidFill>
            </a:endParaRPr>
          </a:p>
        </p:txBody>
      </p:sp>
      <p:sp>
        <p:nvSpPr>
          <p:cNvPr id="112" name="円/楕円 111"/>
          <p:cNvSpPr/>
          <p:nvPr/>
        </p:nvSpPr>
        <p:spPr>
          <a:xfrm>
            <a:off x="4628911" y="6612357"/>
            <a:ext cx="825184" cy="2311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定期</a:t>
            </a:r>
            <a:endParaRPr kumimoji="1" lang="ja-JP" altLang="en-US" sz="900" b="1" dirty="0"/>
          </a:p>
        </p:txBody>
      </p:sp>
      <p:sp>
        <p:nvSpPr>
          <p:cNvPr id="113" name="under-price"/>
          <p:cNvSpPr txBox="1"/>
          <p:nvPr/>
        </p:nvSpPr>
        <p:spPr>
          <a:xfrm>
            <a:off x="4131483" y="6586018"/>
            <a:ext cx="620155" cy="246221"/>
          </a:xfrm>
          <a:prstGeom prst="rect">
            <a:avLst/>
          </a:prstGeom>
          <a:noFill/>
        </p:spPr>
        <p:txBody>
          <a:bodyPr wrap="square" rtlCol="0">
            <a:spAutoFit/>
          </a:bodyPr>
          <a:lstStyle/>
          <a:p>
            <a:r>
              <a:rPr lang="ja-JP" altLang="en-US" sz="1000" dirty="0">
                <a:solidFill>
                  <a:schemeClr val="bg1"/>
                </a:solidFill>
              </a:rPr>
              <a:t>内容</a:t>
            </a:r>
          </a:p>
        </p:txBody>
      </p:sp>
      <p:sp>
        <p:nvSpPr>
          <p:cNvPr id="114" name="name-food"/>
          <p:cNvSpPr txBox="1"/>
          <p:nvPr/>
        </p:nvSpPr>
        <p:spPr>
          <a:xfrm>
            <a:off x="4004293" y="6860684"/>
            <a:ext cx="1568153" cy="769441"/>
          </a:xfrm>
          <a:prstGeom prst="rect">
            <a:avLst/>
          </a:prstGeom>
          <a:noFill/>
        </p:spPr>
        <p:txBody>
          <a:bodyPr wrap="square" rtlCol="0">
            <a:spAutoFit/>
          </a:bodyPr>
          <a:lstStyle/>
          <a:p>
            <a:r>
              <a:rPr lang="ja-JP" altLang="en-US" sz="1200" b="1" dirty="0" smtClean="0">
                <a:solidFill>
                  <a:schemeClr val="bg1"/>
                </a:solidFill>
              </a:rPr>
              <a:t>・配布物準備</a:t>
            </a:r>
            <a:endParaRPr lang="en-US" altLang="ja-JP" sz="1200" b="1" dirty="0" smtClean="0">
              <a:solidFill>
                <a:schemeClr val="bg1"/>
              </a:solidFill>
            </a:endParaRPr>
          </a:p>
          <a:p>
            <a:r>
              <a:rPr lang="en-US" altLang="ja-JP" sz="800" b="1" dirty="0" smtClean="0">
                <a:solidFill>
                  <a:schemeClr val="bg1"/>
                </a:solidFill>
              </a:rPr>
              <a:t>(</a:t>
            </a:r>
            <a:r>
              <a:rPr lang="ja-JP" altLang="en-US" sz="800" b="1" dirty="0" smtClean="0">
                <a:solidFill>
                  <a:schemeClr val="bg1"/>
                </a:solidFill>
              </a:rPr>
              <a:t>折る、お便りをパックに入れる）</a:t>
            </a:r>
            <a:endParaRPr lang="en-US" altLang="ja-JP" sz="800" b="1" dirty="0" smtClean="0">
              <a:solidFill>
                <a:schemeClr val="bg1"/>
              </a:solidFill>
            </a:endParaRPr>
          </a:p>
          <a:p>
            <a:r>
              <a:rPr kumimoji="1" lang="ja-JP" altLang="en-US" sz="1200" b="1" dirty="0" smtClean="0">
                <a:solidFill>
                  <a:schemeClr val="bg1"/>
                </a:solidFill>
              </a:rPr>
              <a:t>・制作物の下準備</a:t>
            </a:r>
            <a:endParaRPr kumimoji="1" lang="en-US" altLang="ja-JP" sz="1200" b="1" dirty="0" smtClean="0">
              <a:solidFill>
                <a:schemeClr val="bg1"/>
              </a:solidFill>
            </a:endParaRPr>
          </a:p>
          <a:p>
            <a:r>
              <a:rPr lang="ja-JP" altLang="en-US" sz="1200" b="1" dirty="0" smtClean="0">
                <a:solidFill>
                  <a:schemeClr val="bg1"/>
                </a:solidFill>
              </a:rPr>
              <a:t>・園内の清掃</a:t>
            </a:r>
            <a:endParaRPr kumimoji="1" lang="ja-JP" altLang="en-US" sz="1200" b="1" dirty="0">
              <a:solidFill>
                <a:schemeClr val="bg1"/>
              </a:solidFill>
            </a:endParaRPr>
          </a:p>
        </p:txBody>
      </p:sp>
      <p:sp>
        <p:nvSpPr>
          <p:cNvPr id="115" name="under-price"/>
          <p:cNvSpPr txBox="1"/>
          <p:nvPr/>
        </p:nvSpPr>
        <p:spPr>
          <a:xfrm>
            <a:off x="4071761" y="7545151"/>
            <a:ext cx="497466" cy="246221"/>
          </a:xfrm>
          <a:prstGeom prst="rect">
            <a:avLst/>
          </a:prstGeom>
          <a:noFill/>
        </p:spPr>
        <p:txBody>
          <a:bodyPr wrap="square" rtlCol="0">
            <a:spAutoFit/>
          </a:bodyPr>
          <a:lstStyle/>
          <a:p>
            <a:r>
              <a:rPr lang="ja-JP" altLang="en-US" sz="1000" dirty="0">
                <a:solidFill>
                  <a:schemeClr val="bg1"/>
                </a:solidFill>
              </a:rPr>
              <a:t>日時</a:t>
            </a:r>
          </a:p>
        </p:txBody>
      </p:sp>
      <p:sp>
        <p:nvSpPr>
          <p:cNvPr id="116" name="name-food"/>
          <p:cNvSpPr txBox="1"/>
          <p:nvPr/>
        </p:nvSpPr>
        <p:spPr>
          <a:xfrm>
            <a:off x="3934068" y="7719363"/>
            <a:ext cx="1657826" cy="600164"/>
          </a:xfrm>
          <a:prstGeom prst="rect">
            <a:avLst/>
          </a:prstGeom>
          <a:noFill/>
        </p:spPr>
        <p:txBody>
          <a:bodyPr wrap="none" rtlCol="0">
            <a:spAutoFit/>
          </a:bodyPr>
          <a:lstStyle>
            <a:defPPr>
              <a:defRPr lang="ja-JP"/>
            </a:defPPr>
            <a:lvl1pPr>
              <a:defRPr sz="1700" b="1">
                <a:solidFill>
                  <a:srgbClr val="A35409"/>
                </a:solidFill>
              </a:defRPr>
            </a:lvl1pPr>
          </a:lstStyle>
          <a:p>
            <a:r>
              <a:rPr lang="ja-JP" altLang="en-US" sz="1200" dirty="0" smtClean="0">
                <a:solidFill>
                  <a:schemeClr val="bg1"/>
                </a:solidFill>
              </a:rPr>
              <a:t>ご</a:t>
            </a:r>
            <a:r>
              <a:rPr lang="ja-JP" altLang="en-US" sz="1200" dirty="0">
                <a:solidFill>
                  <a:schemeClr val="bg1"/>
                </a:solidFill>
              </a:rPr>
              <a:t>希望</a:t>
            </a:r>
            <a:r>
              <a:rPr lang="ja-JP" altLang="en-US" sz="1200" dirty="0" smtClean="0">
                <a:solidFill>
                  <a:schemeClr val="bg1"/>
                </a:solidFill>
              </a:rPr>
              <a:t>の</a:t>
            </a:r>
            <a:r>
              <a:rPr lang="ja-JP" altLang="en-US" sz="1200" dirty="0">
                <a:solidFill>
                  <a:schemeClr val="bg1"/>
                </a:solidFill>
              </a:rPr>
              <a:t>日</a:t>
            </a:r>
            <a:r>
              <a:rPr lang="ja-JP" altLang="en-US" sz="1200" dirty="0" smtClean="0">
                <a:solidFill>
                  <a:schemeClr val="bg1"/>
                </a:solidFill>
              </a:rPr>
              <a:t>を伺います</a:t>
            </a:r>
            <a:endParaRPr lang="en-US" altLang="ja-JP" sz="1200" dirty="0" smtClean="0">
              <a:solidFill>
                <a:schemeClr val="bg1"/>
              </a:solidFill>
            </a:endParaRPr>
          </a:p>
          <a:p>
            <a:r>
              <a:rPr lang="ja-JP" altLang="en-US" sz="1050" dirty="0" smtClean="0">
                <a:solidFill>
                  <a:schemeClr val="bg1"/>
                </a:solidFill>
              </a:rPr>
              <a:t>概ね</a:t>
            </a:r>
            <a:r>
              <a:rPr lang="en-US" altLang="ja-JP" sz="1050" dirty="0" smtClean="0">
                <a:solidFill>
                  <a:schemeClr val="bg1"/>
                </a:solidFill>
              </a:rPr>
              <a:t>9:00</a:t>
            </a:r>
            <a:r>
              <a:rPr lang="ja-JP" altLang="en-US" sz="1050" dirty="0" smtClean="0">
                <a:solidFill>
                  <a:schemeClr val="bg1"/>
                </a:solidFill>
              </a:rPr>
              <a:t>～</a:t>
            </a:r>
            <a:r>
              <a:rPr lang="en-US" altLang="ja-JP" sz="1050" dirty="0">
                <a:solidFill>
                  <a:schemeClr val="bg1"/>
                </a:solidFill>
              </a:rPr>
              <a:t>15</a:t>
            </a:r>
            <a:r>
              <a:rPr lang="en-US" altLang="ja-JP" sz="1050" dirty="0" smtClean="0">
                <a:solidFill>
                  <a:schemeClr val="bg1"/>
                </a:solidFill>
              </a:rPr>
              <a:t>:</a:t>
            </a:r>
            <a:r>
              <a:rPr lang="ja-JP" altLang="en-US" sz="1050" dirty="0" smtClean="0">
                <a:solidFill>
                  <a:schemeClr val="bg1"/>
                </a:solidFill>
              </a:rPr>
              <a:t>００</a:t>
            </a:r>
            <a:endParaRPr lang="en-US" altLang="ja-JP" sz="1050" dirty="0" smtClean="0">
              <a:solidFill>
                <a:schemeClr val="bg1"/>
              </a:solidFill>
            </a:endParaRPr>
          </a:p>
          <a:p>
            <a:r>
              <a:rPr lang="ja-JP" altLang="en-US" sz="1050" dirty="0">
                <a:solidFill>
                  <a:schemeClr val="bg1"/>
                </a:solidFill>
              </a:rPr>
              <a:t>要</a:t>
            </a:r>
            <a:r>
              <a:rPr lang="ja-JP" altLang="en-US" sz="1050" dirty="0" smtClean="0">
                <a:solidFill>
                  <a:schemeClr val="bg1"/>
                </a:solidFill>
              </a:rPr>
              <a:t>相談</a:t>
            </a:r>
            <a:endParaRPr lang="ja-JP" altLang="en-US" sz="1050" dirty="0">
              <a:solidFill>
                <a:schemeClr val="bg1"/>
              </a:solidFill>
            </a:endParaRPr>
          </a:p>
        </p:txBody>
      </p:sp>
      <p:sp>
        <p:nvSpPr>
          <p:cNvPr id="117" name="under-price"/>
          <p:cNvSpPr txBox="1"/>
          <p:nvPr/>
        </p:nvSpPr>
        <p:spPr>
          <a:xfrm>
            <a:off x="5569247" y="6513948"/>
            <a:ext cx="504070" cy="246221"/>
          </a:xfrm>
          <a:prstGeom prst="rect">
            <a:avLst/>
          </a:prstGeom>
          <a:noFill/>
        </p:spPr>
        <p:txBody>
          <a:bodyPr wrap="square" rtlCol="0">
            <a:spAutoFit/>
          </a:bodyPr>
          <a:lstStyle/>
          <a:p>
            <a:r>
              <a:rPr lang="ja-JP" altLang="en-US" sz="1000" dirty="0">
                <a:solidFill>
                  <a:srgbClr val="A35409"/>
                </a:solidFill>
              </a:rPr>
              <a:t>場所</a:t>
            </a:r>
          </a:p>
        </p:txBody>
      </p:sp>
      <p:sp>
        <p:nvSpPr>
          <p:cNvPr id="118" name="name-food"/>
          <p:cNvSpPr txBox="1"/>
          <p:nvPr/>
        </p:nvSpPr>
        <p:spPr>
          <a:xfrm>
            <a:off x="5401895" y="6719163"/>
            <a:ext cx="2332690" cy="677108"/>
          </a:xfrm>
          <a:prstGeom prst="rect">
            <a:avLst/>
          </a:prstGeom>
          <a:noFill/>
        </p:spPr>
        <p:txBody>
          <a:bodyPr wrap="none" rtlCol="0">
            <a:spAutoFit/>
          </a:bodyPr>
          <a:lstStyle/>
          <a:p>
            <a:r>
              <a:rPr lang="ja-JP" altLang="en-US" sz="1400" b="1" dirty="0" smtClean="0">
                <a:solidFill>
                  <a:srgbClr val="A35409"/>
                </a:solidFill>
              </a:rPr>
              <a:t>倉敷</a:t>
            </a:r>
            <a:r>
              <a:rPr lang="ja-JP" altLang="en-US" sz="1400" b="1" dirty="0">
                <a:solidFill>
                  <a:srgbClr val="A35409"/>
                </a:solidFill>
              </a:rPr>
              <a:t>学園</a:t>
            </a:r>
            <a:endParaRPr lang="en-US" altLang="ja-JP" sz="1400" b="1" dirty="0" smtClean="0">
              <a:solidFill>
                <a:srgbClr val="A35409"/>
              </a:solidFill>
            </a:endParaRPr>
          </a:p>
          <a:p>
            <a:r>
              <a:rPr kumimoji="1" lang="en-US" altLang="ja-JP" sz="1400" dirty="0" smtClean="0">
                <a:solidFill>
                  <a:srgbClr val="A35409"/>
                </a:solidFill>
              </a:rPr>
              <a:t>(</a:t>
            </a:r>
            <a:r>
              <a:rPr kumimoji="1" lang="ja-JP" altLang="en-US" sz="1400" dirty="0" smtClean="0">
                <a:solidFill>
                  <a:srgbClr val="A35409"/>
                </a:solidFill>
              </a:rPr>
              <a:t>倉敷市栗坂</a:t>
            </a:r>
            <a:r>
              <a:rPr lang="en-US" altLang="ja-JP" sz="1400" dirty="0">
                <a:solidFill>
                  <a:srgbClr val="A35409"/>
                </a:solidFill>
              </a:rPr>
              <a:t>8</a:t>
            </a:r>
            <a:r>
              <a:rPr kumimoji="1" lang="ja-JP" altLang="en-US" sz="1400" dirty="0" smtClean="0">
                <a:solidFill>
                  <a:srgbClr val="A35409"/>
                </a:solidFill>
              </a:rPr>
              <a:t>）</a:t>
            </a:r>
            <a:endParaRPr kumimoji="1" lang="en-US" altLang="ja-JP" sz="1400" dirty="0" smtClean="0">
              <a:solidFill>
                <a:srgbClr val="A35409"/>
              </a:solidFill>
            </a:endParaRPr>
          </a:p>
          <a:p>
            <a:r>
              <a:rPr lang="ja-JP" altLang="en-US" sz="1000" dirty="0" smtClean="0">
                <a:solidFill>
                  <a:srgbClr val="A35409"/>
                </a:solidFill>
              </a:rPr>
              <a:t>連絡先：０８６－４６４－００１２</a:t>
            </a:r>
            <a:r>
              <a:rPr lang="en-US" altLang="ja-JP" sz="800" dirty="0" smtClean="0">
                <a:solidFill>
                  <a:srgbClr val="A35409"/>
                </a:solidFill>
              </a:rPr>
              <a:t>(</a:t>
            </a:r>
            <a:r>
              <a:rPr lang="ja-JP" altLang="en-US" sz="800" dirty="0" smtClean="0">
                <a:solidFill>
                  <a:srgbClr val="A35409"/>
                </a:solidFill>
              </a:rPr>
              <a:t>筒井、藤原）</a:t>
            </a:r>
            <a:endParaRPr kumimoji="1" lang="ja-JP" altLang="en-US" sz="800" dirty="0">
              <a:solidFill>
                <a:srgbClr val="A35409"/>
              </a:solidFill>
            </a:endParaRPr>
          </a:p>
        </p:txBody>
      </p:sp>
      <p:sp>
        <p:nvSpPr>
          <p:cNvPr id="119" name="under-price"/>
          <p:cNvSpPr txBox="1"/>
          <p:nvPr/>
        </p:nvSpPr>
        <p:spPr>
          <a:xfrm>
            <a:off x="5482669" y="7332801"/>
            <a:ext cx="738960" cy="246221"/>
          </a:xfrm>
          <a:prstGeom prst="rect">
            <a:avLst/>
          </a:prstGeom>
          <a:noFill/>
        </p:spPr>
        <p:txBody>
          <a:bodyPr wrap="square" rtlCol="0">
            <a:spAutoFit/>
          </a:bodyPr>
          <a:lstStyle/>
          <a:p>
            <a:r>
              <a:rPr lang="ja-JP" altLang="en-US" sz="1000" dirty="0" smtClean="0">
                <a:solidFill>
                  <a:srgbClr val="A35409"/>
                </a:solidFill>
              </a:rPr>
              <a:t>その</a:t>
            </a:r>
            <a:r>
              <a:rPr lang="ja-JP" altLang="en-US" sz="1000" dirty="0">
                <a:solidFill>
                  <a:srgbClr val="A35409"/>
                </a:solidFill>
              </a:rPr>
              <a:t>他</a:t>
            </a:r>
          </a:p>
        </p:txBody>
      </p:sp>
      <p:sp>
        <p:nvSpPr>
          <p:cNvPr id="120" name="name-food"/>
          <p:cNvSpPr txBox="1"/>
          <p:nvPr/>
        </p:nvSpPr>
        <p:spPr>
          <a:xfrm>
            <a:off x="5552930" y="7326439"/>
            <a:ext cx="1956699" cy="1015663"/>
          </a:xfrm>
          <a:prstGeom prst="rect">
            <a:avLst/>
          </a:prstGeom>
          <a:noFill/>
        </p:spPr>
        <p:txBody>
          <a:bodyPr wrap="square" rtlCol="0">
            <a:spAutoFit/>
          </a:bodyPr>
          <a:lstStyle/>
          <a:p>
            <a:endParaRPr lang="en-US" altLang="ja-JP" sz="1200" dirty="0" smtClean="0">
              <a:solidFill>
                <a:srgbClr val="A35409"/>
              </a:solidFill>
            </a:endParaRPr>
          </a:p>
          <a:p>
            <a:r>
              <a:rPr lang="ja-JP" altLang="en-US" sz="1200" dirty="0" smtClean="0">
                <a:solidFill>
                  <a:srgbClr val="A35409"/>
                </a:solidFill>
              </a:rPr>
              <a:t>音楽・手芸・書道等、お子様との関わりの中で特技を活かしたい方、一緒に活動内容を考えましょう。</a:t>
            </a:r>
            <a:endParaRPr lang="en-US" altLang="ja-JP" sz="1200" dirty="0" smtClean="0">
              <a:solidFill>
                <a:srgbClr val="A35409"/>
              </a:solidFill>
            </a:endParaRPr>
          </a:p>
        </p:txBody>
      </p:sp>
      <p:sp>
        <p:nvSpPr>
          <p:cNvPr id="121" name="円/楕円 120"/>
          <p:cNvSpPr/>
          <p:nvPr/>
        </p:nvSpPr>
        <p:spPr>
          <a:xfrm>
            <a:off x="4607475" y="8764306"/>
            <a:ext cx="825184" cy="231180"/>
          </a:xfrm>
          <a:prstGeom prst="ellipse">
            <a:avLst/>
          </a:prstGeom>
          <a:solidFill>
            <a:srgbClr val="FF93B7"/>
          </a:solidFill>
          <a:ln>
            <a:solidFill>
              <a:srgbClr val="FF93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イベント</a:t>
            </a:r>
            <a:endParaRPr kumimoji="1" lang="ja-JP" altLang="en-US" sz="900" b="1" dirty="0"/>
          </a:p>
        </p:txBody>
      </p:sp>
      <p:sp>
        <p:nvSpPr>
          <p:cNvPr id="122" name="under-price"/>
          <p:cNvSpPr txBox="1"/>
          <p:nvPr/>
        </p:nvSpPr>
        <p:spPr>
          <a:xfrm>
            <a:off x="4064432" y="8756748"/>
            <a:ext cx="620155" cy="246221"/>
          </a:xfrm>
          <a:prstGeom prst="rect">
            <a:avLst/>
          </a:prstGeom>
          <a:noFill/>
        </p:spPr>
        <p:txBody>
          <a:bodyPr wrap="square" rtlCol="0">
            <a:spAutoFit/>
          </a:bodyPr>
          <a:lstStyle/>
          <a:p>
            <a:r>
              <a:rPr lang="ja-JP" altLang="en-US" sz="1000" dirty="0">
                <a:solidFill>
                  <a:schemeClr val="bg1"/>
                </a:solidFill>
              </a:rPr>
              <a:t>内容</a:t>
            </a:r>
          </a:p>
        </p:txBody>
      </p:sp>
      <p:sp>
        <p:nvSpPr>
          <p:cNvPr id="124" name="name-food"/>
          <p:cNvSpPr txBox="1"/>
          <p:nvPr/>
        </p:nvSpPr>
        <p:spPr>
          <a:xfrm>
            <a:off x="4114791" y="9027859"/>
            <a:ext cx="1301411" cy="615553"/>
          </a:xfrm>
          <a:prstGeom prst="rect">
            <a:avLst/>
          </a:prstGeom>
          <a:noFill/>
        </p:spPr>
        <p:txBody>
          <a:bodyPr wrap="square" rtlCol="0">
            <a:spAutoFit/>
          </a:bodyPr>
          <a:lstStyle/>
          <a:p>
            <a:r>
              <a:rPr lang="ja-JP" altLang="en-US" sz="1700" b="1" dirty="0">
                <a:solidFill>
                  <a:schemeClr val="bg1"/>
                </a:solidFill>
              </a:rPr>
              <a:t>栗</a:t>
            </a:r>
            <a:r>
              <a:rPr lang="ja-JP" altLang="en-US" sz="1700" b="1" dirty="0" smtClean="0">
                <a:solidFill>
                  <a:schemeClr val="bg1"/>
                </a:solidFill>
              </a:rPr>
              <a:t>の家</a:t>
            </a:r>
            <a:endParaRPr lang="en-US" altLang="ja-JP" sz="1700" b="1" dirty="0" smtClean="0">
              <a:solidFill>
                <a:schemeClr val="bg1"/>
              </a:solidFill>
            </a:endParaRPr>
          </a:p>
          <a:p>
            <a:r>
              <a:rPr kumimoji="1" lang="ja-JP" altLang="en-US" sz="1700" b="1" dirty="0" smtClean="0">
                <a:solidFill>
                  <a:schemeClr val="bg1"/>
                </a:solidFill>
              </a:rPr>
              <a:t>年末大掃除</a:t>
            </a:r>
            <a:endParaRPr kumimoji="1" lang="ja-JP" altLang="en-US" sz="1700" b="1" dirty="0">
              <a:solidFill>
                <a:schemeClr val="bg1"/>
              </a:solidFill>
            </a:endParaRPr>
          </a:p>
        </p:txBody>
      </p:sp>
      <p:sp>
        <p:nvSpPr>
          <p:cNvPr id="125" name="under-price"/>
          <p:cNvSpPr txBox="1"/>
          <p:nvPr/>
        </p:nvSpPr>
        <p:spPr>
          <a:xfrm>
            <a:off x="4071761" y="9663984"/>
            <a:ext cx="620155" cy="246221"/>
          </a:xfrm>
          <a:prstGeom prst="rect">
            <a:avLst/>
          </a:prstGeom>
          <a:noFill/>
        </p:spPr>
        <p:txBody>
          <a:bodyPr wrap="square" rtlCol="0">
            <a:spAutoFit/>
          </a:bodyPr>
          <a:lstStyle/>
          <a:p>
            <a:r>
              <a:rPr lang="ja-JP" altLang="en-US" sz="1000" dirty="0" smtClean="0">
                <a:solidFill>
                  <a:schemeClr val="bg1"/>
                </a:solidFill>
              </a:rPr>
              <a:t>日時</a:t>
            </a:r>
            <a:endParaRPr lang="en-US" altLang="ja-JP" sz="1000" dirty="0" smtClean="0">
              <a:solidFill>
                <a:schemeClr val="bg1"/>
              </a:solidFill>
            </a:endParaRPr>
          </a:p>
        </p:txBody>
      </p:sp>
      <p:sp>
        <p:nvSpPr>
          <p:cNvPr id="126" name="name-food"/>
          <p:cNvSpPr txBox="1"/>
          <p:nvPr/>
        </p:nvSpPr>
        <p:spPr>
          <a:xfrm>
            <a:off x="4092660" y="9826092"/>
            <a:ext cx="1337226" cy="584775"/>
          </a:xfrm>
          <a:prstGeom prst="rect">
            <a:avLst/>
          </a:prstGeom>
          <a:noFill/>
        </p:spPr>
        <p:txBody>
          <a:bodyPr wrap="none" rtlCol="0">
            <a:spAutoFit/>
          </a:bodyPr>
          <a:lstStyle>
            <a:defPPr>
              <a:defRPr lang="ja-JP"/>
            </a:defPPr>
            <a:lvl1pPr>
              <a:defRPr sz="1700" b="1">
                <a:solidFill>
                  <a:srgbClr val="A35409"/>
                </a:solidFill>
              </a:defRPr>
            </a:lvl1pPr>
          </a:lstStyle>
          <a:p>
            <a:r>
              <a:rPr lang="en-US" altLang="ja-JP" sz="1600" dirty="0" smtClean="0">
                <a:solidFill>
                  <a:schemeClr val="bg1"/>
                </a:solidFill>
              </a:rPr>
              <a:t>12/ 20(</a:t>
            </a:r>
            <a:r>
              <a:rPr lang="ja-JP" altLang="en-US" sz="1600" dirty="0" smtClean="0">
                <a:solidFill>
                  <a:schemeClr val="bg1"/>
                </a:solidFill>
              </a:rPr>
              <a:t>金）</a:t>
            </a:r>
            <a:endParaRPr lang="en-US" altLang="ja-JP" sz="1600" dirty="0" smtClean="0">
              <a:solidFill>
                <a:schemeClr val="bg1"/>
              </a:solidFill>
            </a:endParaRPr>
          </a:p>
          <a:p>
            <a:r>
              <a:rPr lang="en-US" altLang="ja-JP" sz="1600" dirty="0" smtClean="0">
                <a:solidFill>
                  <a:schemeClr val="bg1"/>
                </a:solidFill>
              </a:rPr>
              <a:t>13:00</a:t>
            </a:r>
            <a:r>
              <a:rPr lang="ja-JP" altLang="en-US" sz="1600" dirty="0" smtClean="0">
                <a:solidFill>
                  <a:schemeClr val="bg1"/>
                </a:solidFill>
              </a:rPr>
              <a:t>～</a:t>
            </a:r>
            <a:r>
              <a:rPr lang="en-US" altLang="ja-JP" sz="1600" dirty="0" smtClean="0">
                <a:solidFill>
                  <a:schemeClr val="bg1"/>
                </a:solidFill>
              </a:rPr>
              <a:t>14:30</a:t>
            </a:r>
          </a:p>
        </p:txBody>
      </p:sp>
      <p:sp>
        <p:nvSpPr>
          <p:cNvPr id="127" name="under-price"/>
          <p:cNvSpPr txBox="1"/>
          <p:nvPr/>
        </p:nvSpPr>
        <p:spPr>
          <a:xfrm>
            <a:off x="5604670" y="8710930"/>
            <a:ext cx="504070" cy="246221"/>
          </a:xfrm>
          <a:prstGeom prst="rect">
            <a:avLst/>
          </a:prstGeom>
          <a:noFill/>
        </p:spPr>
        <p:txBody>
          <a:bodyPr wrap="square" rtlCol="0">
            <a:spAutoFit/>
          </a:bodyPr>
          <a:lstStyle/>
          <a:p>
            <a:r>
              <a:rPr lang="ja-JP" altLang="en-US" sz="1000" dirty="0">
                <a:solidFill>
                  <a:srgbClr val="A35409"/>
                </a:solidFill>
              </a:rPr>
              <a:t>場所</a:t>
            </a:r>
          </a:p>
        </p:txBody>
      </p:sp>
      <p:sp>
        <p:nvSpPr>
          <p:cNvPr id="128" name="name-food"/>
          <p:cNvSpPr txBox="1"/>
          <p:nvPr/>
        </p:nvSpPr>
        <p:spPr>
          <a:xfrm>
            <a:off x="5547935" y="8870927"/>
            <a:ext cx="2130711" cy="677108"/>
          </a:xfrm>
          <a:prstGeom prst="rect">
            <a:avLst/>
          </a:prstGeom>
          <a:noFill/>
        </p:spPr>
        <p:txBody>
          <a:bodyPr wrap="none" rtlCol="0">
            <a:spAutoFit/>
          </a:bodyPr>
          <a:lstStyle/>
          <a:p>
            <a:r>
              <a:rPr lang="ja-JP" altLang="en-US" sz="1400" b="1" dirty="0">
                <a:solidFill>
                  <a:srgbClr val="A35409"/>
                </a:solidFill>
              </a:rPr>
              <a:t>栗</a:t>
            </a:r>
            <a:r>
              <a:rPr lang="ja-JP" altLang="en-US" sz="1400" b="1" dirty="0" smtClean="0">
                <a:solidFill>
                  <a:srgbClr val="A35409"/>
                </a:solidFill>
              </a:rPr>
              <a:t>の</a:t>
            </a:r>
            <a:r>
              <a:rPr lang="ja-JP" altLang="en-US" sz="1400" b="1" dirty="0">
                <a:solidFill>
                  <a:srgbClr val="A35409"/>
                </a:solidFill>
              </a:rPr>
              <a:t>家</a:t>
            </a:r>
            <a:endParaRPr lang="en-US" altLang="ja-JP" sz="1400" b="1" dirty="0" smtClean="0">
              <a:solidFill>
                <a:srgbClr val="A35409"/>
              </a:solidFill>
            </a:endParaRPr>
          </a:p>
          <a:p>
            <a:r>
              <a:rPr kumimoji="1" lang="en-US" altLang="ja-JP" sz="1400" dirty="0" smtClean="0">
                <a:solidFill>
                  <a:srgbClr val="A35409"/>
                </a:solidFill>
              </a:rPr>
              <a:t>(</a:t>
            </a:r>
            <a:r>
              <a:rPr kumimoji="1" lang="ja-JP" altLang="en-US" sz="1400" dirty="0" smtClean="0">
                <a:solidFill>
                  <a:srgbClr val="A35409"/>
                </a:solidFill>
              </a:rPr>
              <a:t>倉敷市栗坂</a:t>
            </a:r>
            <a:r>
              <a:rPr lang="en-US" altLang="ja-JP" sz="1400" dirty="0" smtClean="0">
                <a:solidFill>
                  <a:srgbClr val="A35409"/>
                </a:solidFill>
              </a:rPr>
              <a:t>11</a:t>
            </a:r>
            <a:r>
              <a:rPr lang="ja-JP" altLang="en-US" sz="1400" dirty="0" smtClean="0">
                <a:solidFill>
                  <a:srgbClr val="A35409"/>
                </a:solidFill>
              </a:rPr>
              <a:t>－</a:t>
            </a:r>
            <a:r>
              <a:rPr lang="en-US" altLang="ja-JP" sz="1400" dirty="0" smtClean="0">
                <a:solidFill>
                  <a:srgbClr val="A35409"/>
                </a:solidFill>
              </a:rPr>
              <a:t>1</a:t>
            </a:r>
            <a:r>
              <a:rPr kumimoji="1" lang="ja-JP" altLang="en-US" sz="1400" dirty="0" smtClean="0">
                <a:solidFill>
                  <a:srgbClr val="A35409"/>
                </a:solidFill>
              </a:rPr>
              <a:t>）</a:t>
            </a:r>
            <a:endParaRPr kumimoji="1" lang="en-US" altLang="ja-JP" sz="1400" dirty="0" smtClean="0">
              <a:solidFill>
                <a:srgbClr val="A35409"/>
              </a:solidFill>
            </a:endParaRPr>
          </a:p>
          <a:p>
            <a:r>
              <a:rPr lang="ja-JP" altLang="en-US" sz="1000" dirty="0" smtClean="0">
                <a:solidFill>
                  <a:srgbClr val="A35409"/>
                </a:solidFill>
              </a:rPr>
              <a:t>連絡先：０８６－４４１－５６０１</a:t>
            </a:r>
            <a:r>
              <a:rPr lang="en-US" altLang="ja-JP" sz="1000" dirty="0" smtClean="0">
                <a:solidFill>
                  <a:srgbClr val="A35409"/>
                </a:solidFill>
              </a:rPr>
              <a:t>(</a:t>
            </a:r>
            <a:r>
              <a:rPr lang="ja-JP" altLang="en-US" sz="1000" dirty="0" smtClean="0">
                <a:solidFill>
                  <a:srgbClr val="A35409"/>
                </a:solidFill>
              </a:rPr>
              <a:t>本多）</a:t>
            </a:r>
            <a:endParaRPr kumimoji="1" lang="ja-JP" altLang="en-US" sz="800" dirty="0">
              <a:solidFill>
                <a:srgbClr val="A35409"/>
              </a:solidFill>
            </a:endParaRPr>
          </a:p>
        </p:txBody>
      </p:sp>
      <p:sp>
        <p:nvSpPr>
          <p:cNvPr id="130" name="under-price"/>
          <p:cNvSpPr txBox="1"/>
          <p:nvPr/>
        </p:nvSpPr>
        <p:spPr>
          <a:xfrm>
            <a:off x="5572446" y="9507256"/>
            <a:ext cx="738960" cy="246221"/>
          </a:xfrm>
          <a:prstGeom prst="rect">
            <a:avLst/>
          </a:prstGeom>
          <a:noFill/>
        </p:spPr>
        <p:txBody>
          <a:bodyPr wrap="square" rtlCol="0">
            <a:spAutoFit/>
          </a:bodyPr>
          <a:lstStyle/>
          <a:p>
            <a:r>
              <a:rPr lang="ja-JP" altLang="en-US" sz="1000" dirty="0" smtClean="0">
                <a:solidFill>
                  <a:srgbClr val="A35409"/>
                </a:solidFill>
              </a:rPr>
              <a:t>その</a:t>
            </a:r>
            <a:r>
              <a:rPr lang="ja-JP" altLang="en-US" sz="1000" dirty="0">
                <a:solidFill>
                  <a:srgbClr val="A35409"/>
                </a:solidFill>
              </a:rPr>
              <a:t>他</a:t>
            </a:r>
          </a:p>
        </p:txBody>
      </p:sp>
      <p:sp>
        <p:nvSpPr>
          <p:cNvPr id="131" name="name-food"/>
          <p:cNvSpPr txBox="1"/>
          <p:nvPr/>
        </p:nvSpPr>
        <p:spPr>
          <a:xfrm>
            <a:off x="5584113" y="9751896"/>
            <a:ext cx="1939983" cy="461665"/>
          </a:xfrm>
          <a:prstGeom prst="rect">
            <a:avLst/>
          </a:prstGeom>
          <a:noFill/>
        </p:spPr>
        <p:txBody>
          <a:bodyPr wrap="square" rtlCol="0">
            <a:spAutoFit/>
          </a:bodyPr>
          <a:lstStyle/>
          <a:p>
            <a:r>
              <a:rPr lang="ja-JP" altLang="en-US" sz="1200" dirty="0" smtClean="0">
                <a:solidFill>
                  <a:srgbClr val="A35409"/>
                </a:solidFill>
              </a:rPr>
              <a:t>掃除</a:t>
            </a:r>
            <a:r>
              <a:rPr lang="ja-JP" altLang="en-US" sz="1200" dirty="0">
                <a:solidFill>
                  <a:srgbClr val="A35409"/>
                </a:solidFill>
              </a:rPr>
              <a:t>道具</a:t>
            </a:r>
            <a:r>
              <a:rPr lang="ja-JP" altLang="en-US" sz="1200" dirty="0" smtClean="0">
                <a:solidFill>
                  <a:srgbClr val="A35409"/>
                </a:solidFill>
              </a:rPr>
              <a:t>は、こちらで用意します。</a:t>
            </a:r>
            <a:endParaRPr lang="en-US" altLang="ja-JP" sz="1200" dirty="0" smtClean="0">
              <a:solidFill>
                <a:srgbClr val="A35409"/>
              </a:solidFill>
            </a:endParaRPr>
          </a:p>
        </p:txBody>
      </p:sp>
      <p:sp>
        <p:nvSpPr>
          <p:cNvPr id="132" name="テキスト ボックス 16"/>
          <p:cNvSpPr txBox="1"/>
          <p:nvPr/>
        </p:nvSpPr>
        <p:spPr>
          <a:xfrm>
            <a:off x="3580870" y="303500"/>
            <a:ext cx="3488690" cy="7315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b="1" kern="100" dirty="0">
                <a:ln w="11113" cap="flat" cmpd="sng" algn="ctr">
                  <a:solidFill>
                    <a:srgbClr val="ED7D31"/>
                  </a:solidFill>
                  <a:prstDash val="solid"/>
                  <a:round/>
                </a:ln>
                <a:solidFill>
                  <a:schemeClr val="tx1"/>
                </a:solidFill>
                <a:effectLst/>
                <a:ea typeface="HGP創英角ｺﾞｼｯｸUB" panose="020B0900000000000000" pitchFamily="50" charset="-128"/>
                <a:cs typeface="Times New Roman" panose="02020603050405020304" pitchFamily="18" charset="0"/>
              </a:rPr>
              <a:t>クムレいきいき</a:t>
            </a:r>
            <a:endParaRPr lang="ja-JP" sz="1050" kern="100" dirty="0">
              <a:solidFill>
                <a:schemeClr val="tx1"/>
              </a:solidFill>
              <a:effectLst/>
              <a:ea typeface="ＭＳ 明朝" panose="02020609040205080304" pitchFamily="17" charset="-128"/>
              <a:cs typeface="Times New Roman" panose="02020603050405020304" pitchFamily="18" charset="0"/>
            </a:endParaRPr>
          </a:p>
          <a:p>
            <a:pPr algn="just">
              <a:spcAft>
                <a:spcPts val="0"/>
              </a:spcAft>
            </a:pPr>
            <a:r>
              <a:rPr lang="ja-JP" sz="2000" b="1" kern="100" dirty="0">
                <a:ln w="11113" cap="flat" cmpd="sng" algn="ctr">
                  <a:solidFill>
                    <a:srgbClr val="ED7D31"/>
                  </a:solidFill>
                  <a:prstDash val="solid"/>
                  <a:round/>
                </a:ln>
                <a:solidFill>
                  <a:schemeClr val="tx1"/>
                </a:solidFill>
                <a:effectLst/>
                <a:ea typeface="HGP創英角ｺﾞｼｯｸUB" panose="020B0900000000000000" pitchFamily="50" charset="-128"/>
                <a:cs typeface="Times New Roman" panose="02020603050405020304" pitchFamily="18" charset="0"/>
              </a:rPr>
              <a:t>ボランティア交流会　開催！</a:t>
            </a:r>
            <a:endParaRPr lang="ja-JP" sz="1050" kern="100" dirty="0">
              <a:solidFill>
                <a:schemeClr val="tx1"/>
              </a:solidFill>
              <a:effectLst/>
              <a:ea typeface="ＭＳ 明朝" panose="02020609040205080304" pitchFamily="17" charset="-128"/>
              <a:cs typeface="Times New Roman" panose="02020603050405020304" pitchFamily="18" charset="0"/>
            </a:endParaRPr>
          </a:p>
        </p:txBody>
      </p:sp>
      <p:sp>
        <p:nvSpPr>
          <p:cNvPr id="133" name="テキスト ボックス 11"/>
          <p:cNvSpPr txBox="1"/>
          <p:nvPr/>
        </p:nvSpPr>
        <p:spPr>
          <a:xfrm>
            <a:off x="3686280" y="814570"/>
            <a:ext cx="3383280" cy="5105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b="1" kern="100">
                <a:ln>
                  <a:noFill/>
                </a:ln>
                <a:solidFill>
                  <a:srgbClr val="FF0000"/>
                </a:solidFill>
                <a:effectLst/>
                <a:ea typeface="HG丸ｺﾞｼｯｸM-PRO" panose="020F0600000000000000" pitchFamily="50" charset="-128"/>
                <a:cs typeface="Times New Roman" panose="02020603050405020304" pitchFamily="18" charset="0"/>
              </a:rPr>
              <a:t>令和</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1</a:t>
            </a:r>
            <a:r>
              <a:rPr lang="ja-JP" sz="1200" b="1" kern="100">
                <a:ln>
                  <a:noFill/>
                </a:ln>
                <a:solidFill>
                  <a:srgbClr val="FF0000"/>
                </a:solidFill>
                <a:effectLst/>
                <a:ea typeface="HG丸ｺﾞｼｯｸM-PRO" panose="020F0600000000000000" pitchFamily="50" charset="-128"/>
                <a:cs typeface="Times New Roman" panose="02020603050405020304" pitchFamily="18" charset="0"/>
              </a:rPr>
              <a:t>年</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12</a:t>
            </a:r>
            <a:r>
              <a:rPr lang="ja-JP" sz="1200" b="1" kern="100">
                <a:ln>
                  <a:noFill/>
                </a:ln>
                <a:solidFill>
                  <a:srgbClr val="FF0000"/>
                </a:solidFill>
                <a:effectLst/>
                <a:ea typeface="HG丸ｺﾞｼｯｸM-PRO" panose="020F0600000000000000" pitchFamily="50" charset="-128"/>
                <a:cs typeface="Times New Roman" panose="02020603050405020304" pitchFamily="18" charset="0"/>
              </a:rPr>
              <a:t>月</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14</a:t>
            </a:r>
            <a:r>
              <a:rPr lang="ja-JP" sz="1200" b="1" kern="100">
                <a:ln>
                  <a:noFill/>
                </a:ln>
                <a:solidFill>
                  <a:srgbClr val="FF0000"/>
                </a:solidFill>
                <a:effectLst/>
                <a:ea typeface="HG丸ｺﾞｼｯｸM-PRO" panose="020F0600000000000000" pitchFamily="50" charset="-128"/>
                <a:cs typeface="Times New Roman" panose="02020603050405020304" pitchFamily="18" charset="0"/>
              </a:rPr>
              <a:t>日</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a:t>
            </a:r>
            <a:r>
              <a:rPr lang="ja-JP" sz="1200" b="1" kern="100">
                <a:ln>
                  <a:noFill/>
                </a:ln>
                <a:solidFill>
                  <a:srgbClr val="FF0000"/>
                </a:solidFill>
                <a:effectLst/>
                <a:ea typeface="HG丸ｺﾞｼｯｸM-PRO" panose="020F0600000000000000" pitchFamily="50" charset="-128"/>
                <a:cs typeface="Times New Roman" panose="02020603050405020304" pitchFamily="18" charset="0"/>
              </a:rPr>
              <a:t>土</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a:t>
            </a:r>
            <a:r>
              <a:rPr lang="ja-JP" sz="1200" b="1" kern="100">
                <a:ln>
                  <a:noFill/>
                </a:ln>
                <a:solidFill>
                  <a:srgbClr val="FF0000"/>
                </a:solidFill>
                <a:effectLst/>
                <a:ea typeface="HG丸ｺﾞｼｯｸM-PRO" panose="020F0600000000000000" pitchFamily="50" charset="-128"/>
                <a:cs typeface="Times New Roman" panose="02020603050405020304" pitchFamily="18" charset="0"/>
              </a:rPr>
              <a:t>　</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13:00</a:t>
            </a:r>
            <a:r>
              <a:rPr lang="ja-JP" sz="1200" b="1" kern="100">
                <a:ln>
                  <a:noFill/>
                </a:ln>
                <a:solidFill>
                  <a:srgbClr val="FF0000"/>
                </a:solidFill>
                <a:effectLst/>
                <a:ea typeface="HG丸ｺﾞｼｯｸM-PRO" panose="020F0600000000000000" pitchFamily="50" charset="-128"/>
                <a:cs typeface="Times New Roman" panose="02020603050405020304" pitchFamily="18" charset="0"/>
              </a:rPr>
              <a:t>～</a:t>
            </a:r>
            <a:r>
              <a:rPr lang="en-US" sz="1200" b="1" kern="100">
                <a:ln>
                  <a:noFill/>
                </a:ln>
                <a:solidFill>
                  <a:srgbClr val="FF0000"/>
                </a:solidFill>
                <a:effectLst/>
                <a:ea typeface="HG丸ｺﾞｼｯｸM-PRO" panose="020F0600000000000000" pitchFamily="50" charset="-128"/>
                <a:cs typeface="Times New Roman" panose="02020603050405020304" pitchFamily="18" charset="0"/>
              </a:rPr>
              <a:t>14:30</a:t>
            </a:r>
            <a:endParaRPr lang="ja-JP" sz="1050" kern="100">
              <a:effectLst/>
              <a:ea typeface="ＭＳ 明朝" panose="02020609040205080304" pitchFamily="17" charset="-128"/>
              <a:cs typeface="Times New Roman" panose="02020603050405020304" pitchFamily="18" charset="0"/>
            </a:endParaRPr>
          </a:p>
          <a:p>
            <a:pPr algn="just">
              <a:spcAft>
                <a:spcPts val="0"/>
              </a:spcAft>
            </a:pPr>
            <a:r>
              <a:rPr lang="ja-JP" sz="1200" b="1" kern="100">
                <a:ln>
                  <a:noFill/>
                </a:ln>
                <a:solidFill>
                  <a:srgbClr val="FF0000"/>
                </a:solidFill>
                <a:effectLst/>
                <a:ea typeface="HG丸ｺﾞｼｯｸM-PRO" panose="020F0600000000000000" pitchFamily="50" charset="-128"/>
                <a:cs typeface="Times New Roman" panose="02020603050405020304" pitchFamily="18" charset="0"/>
              </a:rPr>
              <a:t>場所：ひろば栗の家</a:t>
            </a:r>
            <a:endParaRPr lang="ja-JP" sz="1050" kern="100">
              <a:effectLst/>
              <a:ea typeface="ＭＳ 明朝" panose="02020609040205080304" pitchFamily="17" charset="-128"/>
              <a:cs typeface="Times New Roman" panose="02020603050405020304" pitchFamily="18" charset="0"/>
            </a:endParaRPr>
          </a:p>
        </p:txBody>
      </p:sp>
      <p:sp>
        <p:nvSpPr>
          <p:cNvPr id="134" name="テキスト ボックス 21"/>
          <p:cNvSpPr txBox="1"/>
          <p:nvPr/>
        </p:nvSpPr>
        <p:spPr>
          <a:xfrm>
            <a:off x="3449796" y="1250265"/>
            <a:ext cx="4059833" cy="59436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日頃より、クムレいきいきボランティアへ登録し、活動に参加して下さっている地域の方々に感謝を込めて、ボランティア交流会を開催します。交流会では、ボランティア同士の仲間作りの場や他事業所のボランティア活動を知る場になればと考えています。是非ご参加下さい。</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23" name="bg-right" descr="C:\Users\datacheck.M100\Desktop\PPT\thu-vien\bg-righ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066" y="2271927"/>
            <a:ext cx="4248030" cy="1954097"/>
          </a:xfrm>
          <a:prstGeom prst="rect">
            <a:avLst/>
          </a:prstGeom>
          <a:noFill/>
          <a:extLst>
            <a:ext uri="{909E8E84-426E-40DD-AFC4-6F175D3DCCD1}">
              <a14:hiddenFill xmlns:a14="http://schemas.microsoft.com/office/drawing/2010/main">
                <a:solidFill>
                  <a:srgbClr val="FFFFFF"/>
                </a:solidFill>
              </a14:hiddenFill>
            </a:ext>
          </a:extLst>
        </p:spPr>
      </p:pic>
      <p:sp>
        <p:nvSpPr>
          <p:cNvPr id="129" name="テキスト ボックス 128"/>
          <p:cNvSpPr txBox="1"/>
          <p:nvPr/>
        </p:nvSpPr>
        <p:spPr>
          <a:xfrm>
            <a:off x="3452349" y="2597523"/>
            <a:ext cx="4002583" cy="1077218"/>
          </a:xfrm>
          <a:prstGeom prst="rect">
            <a:avLst/>
          </a:prstGeom>
          <a:noFill/>
        </p:spPr>
        <p:txBody>
          <a:bodyPr wrap="square" lIns="0" tIns="0" rIns="0" bIns="0" rtlCol="0" anchor="ctr" anchorCtr="0">
            <a:spAutoFit/>
          </a:bodyPr>
          <a:lstStyle/>
          <a:p>
            <a:r>
              <a:rPr lang="ja-JP" altLang="ja-JP" sz="1400" dirty="0">
                <a:latin typeface="HGS創英角ｺﾞｼｯｸUB" panose="020B0900000000000000" pitchFamily="50" charset="-128"/>
                <a:ea typeface="HGS創英角ｺﾞｼｯｸUB" panose="020B0900000000000000" pitchFamily="50" charset="-128"/>
              </a:rPr>
              <a:t>ボランティア活動を通して、地域や人とのつながりを深め、いつまでも住みなれた地域で、安心して健やかに暮らして頂けるよう、地域住民と協働し助け合いながら、社会福祉法人クムレは、地域共生社会の実現を目指します。</a:t>
            </a:r>
          </a:p>
        </p:txBody>
      </p:sp>
      <p:sp>
        <p:nvSpPr>
          <p:cNvPr id="135" name="正方形/長方形 134"/>
          <p:cNvSpPr/>
          <p:nvPr/>
        </p:nvSpPr>
        <p:spPr>
          <a:xfrm rot="21270158">
            <a:off x="363852" y="3168318"/>
            <a:ext cx="2705070" cy="294135"/>
          </a:xfrm>
          <a:prstGeom prst="rect">
            <a:avLst/>
          </a:prstGeom>
        </p:spPr>
        <p:txBody>
          <a:bodyPr wrap="none">
            <a:prstTxWarp prst="textWave1">
              <a:avLst/>
            </a:prstTxWarp>
            <a:spAutoFit/>
          </a:bodyPr>
          <a:lstStyle/>
          <a:p>
            <a:r>
              <a:rPr lang="ja-JP" altLang="en-US" sz="2000" dirty="0" smtClean="0">
                <a:solidFill>
                  <a:srgbClr val="E4007F"/>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あなたの「やりたい！」を応援します</a:t>
            </a:r>
            <a:endParaRPr lang="ja-JP" altLang="en-US" sz="2000" dirty="0">
              <a:solidFill>
                <a:srgbClr val="E4007F"/>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endParaRPr>
          </a:p>
        </p:txBody>
      </p:sp>
      <p:sp>
        <p:nvSpPr>
          <p:cNvPr id="136" name="正方形/長方形 135"/>
          <p:cNvSpPr/>
          <p:nvPr/>
        </p:nvSpPr>
        <p:spPr>
          <a:xfrm rot="21259609">
            <a:off x="239611" y="3612822"/>
            <a:ext cx="2830080" cy="283886"/>
          </a:xfrm>
          <a:prstGeom prst="rect">
            <a:avLst/>
          </a:prstGeom>
        </p:spPr>
        <p:txBody>
          <a:bodyPr wrap="none">
            <a:prstTxWarp prst="textWave1">
              <a:avLst/>
            </a:prstTxWarp>
            <a:spAutoFit/>
          </a:bodyPr>
          <a:lstStyle/>
          <a:p>
            <a:r>
              <a:rPr lang="ja-JP" altLang="en-US" sz="2000" dirty="0" smtClean="0">
                <a:solidFill>
                  <a:srgbClr val="0070C0"/>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あなたの「でき</a:t>
            </a:r>
            <a:r>
              <a:rPr lang="ja-JP" altLang="en-US" sz="2000" dirty="0">
                <a:solidFill>
                  <a:srgbClr val="0070C0"/>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る</a:t>
            </a:r>
            <a:r>
              <a:rPr lang="ja-JP" altLang="en-US" sz="2000" dirty="0" smtClean="0">
                <a:solidFill>
                  <a:srgbClr val="0070C0"/>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！」を待っています</a:t>
            </a:r>
            <a:endParaRPr lang="ja-JP" altLang="en-US" sz="2000" dirty="0">
              <a:solidFill>
                <a:srgbClr val="0070C0"/>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89891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074_クリスマス</Template>
  <TotalTime>0</TotalTime>
  <Words>504</Words>
  <Application>Microsoft Office PowerPoint</Application>
  <PresentationFormat>ユーザー設定</PresentationFormat>
  <Paragraphs>97</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HGP創英角ｺﾞｼｯｸUB</vt:lpstr>
      <vt:lpstr>HGS創英角ｺﾞｼｯｸUB</vt:lpstr>
      <vt:lpstr>HG丸ｺﾞｼｯｸM-PRO</vt:lpstr>
      <vt:lpstr>HG明朝E</vt:lpstr>
      <vt:lpstr>ＭＳ Ｐゴシック</vt:lpstr>
      <vt:lpstr>ＭＳ 明朝</vt:lpstr>
      <vt:lpstr>Stencil Std</vt:lpstr>
      <vt:lpstr>Arial</vt:lpstr>
      <vt:lpstr>Calibri</vt:lpstr>
      <vt:lpstr>Calibri Light</vt:lpstr>
      <vt:lpstr>Century</vt:lpstr>
      <vt:lpstr>Times New Roman</vt:lpstr>
      <vt:lpstr>ガイド入りテンプレートサンプル20130531三木さん</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2014-07-29T11:31:37Z</dcterms:created>
  <dcterms:modified xsi:type="dcterms:W3CDTF">2019-11-01T01:43:29Z</dcterms:modified>
</cp:coreProperties>
</file>